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4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8" r:id="rId21"/>
    <p:sldId id="290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A388FE18-86E6-495F-92A8-DFB0BA3B578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8ADC5B4-40EF-41E8-8573-9855ABF03715}" type="datetimeFigureOut">
              <a:rPr lang="en-US" smtClean="0"/>
              <a:t>11/25/2019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image" Target="../media/image4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228600"/>
            <a:ext cx="7543800" cy="2593975"/>
          </a:xfrm>
        </p:spPr>
        <p:txBody>
          <a:bodyPr/>
          <a:lstStyle/>
          <a:p>
            <a:r>
              <a:rPr lang="en-US" sz="5400" dirty="0" smtClean="0"/>
              <a:t>QUẢN TRỊ DỰ ÁN CÔNG NGHỆ THÔNG TIN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971800"/>
            <a:ext cx="6461760" cy="1066800"/>
          </a:xfrm>
        </p:spPr>
        <p:txBody>
          <a:bodyPr>
            <a:noAutofit/>
          </a:bodyPr>
          <a:lstStyle/>
          <a:p>
            <a:r>
              <a:rPr lang="en-US" sz="28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Báo</a:t>
            </a:r>
            <a:r>
              <a:rPr lang="en-US" sz="28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cáo</a:t>
            </a:r>
            <a:r>
              <a:rPr lang="en-US" sz="28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dự</a:t>
            </a:r>
            <a:r>
              <a:rPr lang="en-US" sz="28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án</a:t>
            </a:r>
            <a:r>
              <a:rPr lang="en-US" sz="28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28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Xây</a:t>
            </a:r>
            <a:r>
              <a:rPr lang="en-US" sz="28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dựng</a:t>
            </a:r>
            <a:r>
              <a:rPr lang="en-US" sz="28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website du </a:t>
            </a:r>
            <a:r>
              <a:rPr lang="en-US" sz="28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lịch</a:t>
            </a:r>
            <a:r>
              <a:rPr lang="en-US" sz="28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spc="3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DANADULI.DX.AM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4687301"/>
            <a:ext cx="5715000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5400" spc="-1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Nhóm</a:t>
            </a:r>
            <a:r>
              <a:rPr lang="en-US" sz="5400" spc="-1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189361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PHÁT TRIỂN DỰ ÁN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5691" y="1713544"/>
            <a:ext cx="2542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Nội</a:t>
            </a:r>
            <a:r>
              <a:rPr lang="en-US" sz="2400" dirty="0" smtClean="0"/>
              <a:t> dung</a:t>
            </a:r>
          </a:p>
          <a:p>
            <a:pPr algn="ctr"/>
            <a:r>
              <a:rPr lang="en-US" sz="2400" dirty="0" smtClean="0"/>
              <a:t>Sprint backlog</a:t>
            </a:r>
            <a:endParaRPr lang="en-US" sz="2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468313"/>
              </p:ext>
            </p:extLst>
          </p:nvPr>
        </p:nvGraphicFramePr>
        <p:xfrm>
          <a:off x="609600" y="3200400"/>
          <a:ext cx="6934200" cy="30480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4200"/>
              </a:tblGrid>
              <a:tr h="43542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Sprint backlog</a:t>
                      </a:r>
                    </a:p>
                  </a:txBody>
                  <a:tcPr/>
                </a:tc>
              </a:tr>
              <a:tr h="4354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Thông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tin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các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địa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điểm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du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lịch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giá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vé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giá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sử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dụng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dịch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vụ</a:t>
                      </a:r>
                      <a:endParaRPr lang="en-US" dirty="0"/>
                    </a:p>
                  </a:txBody>
                  <a:tcPr/>
                </a:tc>
              </a:tr>
              <a:tr h="4354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Công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cụ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hỗ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trợ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end user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tìm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kiếm</a:t>
                      </a:r>
                      <a:endParaRPr lang="en-US" dirty="0"/>
                    </a:p>
                  </a:txBody>
                  <a:tcPr/>
                </a:tc>
              </a:tr>
              <a:tr h="4354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Giao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diện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website</a:t>
                      </a:r>
                      <a:endParaRPr lang="en-US" dirty="0"/>
                    </a:p>
                  </a:txBody>
                  <a:tcPr/>
                </a:tc>
              </a:tr>
              <a:tr h="4354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Hỗ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trợ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trực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tuyến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end user</a:t>
                      </a:r>
                      <a:endParaRPr lang="en-US" dirty="0"/>
                    </a:p>
                  </a:txBody>
                  <a:tcPr/>
                </a:tc>
              </a:tr>
              <a:tr h="4354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Thảo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luận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chung</a:t>
                      </a:r>
                      <a:endParaRPr lang="en-US" dirty="0"/>
                    </a:p>
                  </a:txBody>
                  <a:tcPr/>
                </a:tc>
              </a:tr>
              <a:tr h="4354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Bảo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trì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và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bảo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mật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6" name="Picture 2" descr="Image result for sprint backlog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17654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8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PHÁT TRIỂN DỰ ÁN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75971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Daily Scrum Meeting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25908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: 20-30 </a:t>
            </a:r>
            <a:r>
              <a:rPr lang="en-US" sz="2400" dirty="0" err="1" smtClean="0"/>
              <a:t>phút</a:t>
            </a:r>
            <a:r>
              <a:rPr lang="en-US" sz="2400" dirty="0" smtClean="0"/>
              <a:t> </a:t>
            </a:r>
            <a:r>
              <a:rPr lang="en-US" sz="2400" dirty="0" err="1" smtClean="0"/>
              <a:t>mỗi</a:t>
            </a:r>
            <a:r>
              <a:rPr lang="en-US" sz="2400" dirty="0" smtClean="0"/>
              <a:t> </a:t>
            </a:r>
            <a:r>
              <a:rPr lang="en-US" sz="2400" dirty="0" err="1" smtClean="0"/>
              <a:t>ngày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4267200" y="4343400"/>
            <a:ext cx="38377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</a:t>
            </a:r>
            <a:r>
              <a:rPr lang="en-US" sz="2400" dirty="0" err="1"/>
              <a:t>viên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giao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trao</a:t>
            </a:r>
            <a:r>
              <a:rPr lang="en-US" sz="2400" dirty="0"/>
              <a:t> </a:t>
            </a:r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, </a:t>
            </a:r>
            <a:r>
              <a:rPr lang="en-US" sz="2400" dirty="0" err="1"/>
              <a:t>hỗ</a:t>
            </a:r>
            <a:r>
              <a:rPr lang="en-US" sz="2400" dirty="0"/>
              <a:t> </a:t>
            </a:r>
            <a:r>
              <a:rPr lang="en-US" sz="2400" dirty="0" err="1"/>
              <a:t>trợ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khó</a:t>
            </a:r>
            <a:r>
              <a:rPr lang="en-US" sz="2400" dirty="0"/>
              <a:t> </a:t>
            </a:r>
            <a:r>
              <a:rPr lang="en-US" sz="2400" dirty="0" err="1"/>
              <a:t>khăn</a:t>
            </a:r>
            <a:r>
              <a:rPr lang="en-US" sz="2400" dirty="0" smtClean="0"/>
              <a:t>.</a:t>
            </a:r>
          </a:p>
        </p:txBody>
      </p:sp>
      <p:pic>
        <p:nvPicPr>
          <p:cNvPr id="12292" name="Picture 4" descr="Image result for scrum daily meeting pn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07196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Image result for team work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3581400"/>
            <a:ext cx="381476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PHÁT TRIỂN DỰ ÁN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0806" y="1588804"/>
            <a:ext cx="2161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Sprint Review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511461" y="4281055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</a:t>
            </a:r>
            <a:r>
              <a:rPr lang="en-US" sz="2400" dirty="0" err="1"/>
              <a:t>chức</a:t>
            </a:r>
            <a:r>
              <a:rPr lang="en-US" sz="2400" dirty="0"/>
              <a:t> </a:t>
            </a:r>
            <a:r>
              <a:rPr lang="en-US" sz="2400" dirty="0" err="1"/>
              <a:t>năng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hoàn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, team </a:t>
            </a:r>
            <a:r>
              <a:rPr lang="en-US" sz="2400" dirty="0" err="1"/>
              <a:t>cùng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 review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đưa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nhận</a:t>
            </a:r>
            <a:r>
              <a:rPr lang="en-US" sz="2400" dirty="0"/>
              <a:t> </a:t>
            </a:r>
            <a:r>
              <a:rPr lang="en-US" sz="2400" dirty="0" err="1" smtClean="0"/>
              <a:t>xét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err="1"/>
              <a:t>Xem</a:t>
            </a:r>
            <a:r>
              <a:rPr lang="en-US" sz="2400" dirty="0"/>
              <a:t> </a:t>
            </a:r>
            <a:r>
              <a:rPr lang="en-US" sz="2400" dirty="0" err="1"/>
              <a:t>xét</a:t>
            </a:r>
            <a:r>
              <a:rPr lang="en-US" sz="2400" dirty="0"/>
              <a:t> </a:t>
            </a:r>
            <a:r>
              <a:rPr lang="en-US" sz="2400" dirty="0" err="1"/>
              <a:t>rút</a:t>
            </a:r>
            <a:r>
              <a:rPr lang="en-US" sz="2400" dirty="0"/>
              <a:t> </a:t>
            </a:r>
            <a:r>
              <a:rPr lang="en-US" sz="2400" dirty="0" err="1"/>
              <a:t>kinh</a:t>
            </a:r>
            <a:r>
              <a:rPr lang="en-US" sz="2400" dirty="0"/>
              <a:t> </a:t>
            </a:r>
            <a:r>
              <a:rPr lang="en-US" sz="2400" dirty="0" err="1"/>
              <a:t>nghiệm</a:t>
            </a:r>
            <a:r>
              <a:rPr lang="en-US" sz="2400" dirty="0"/>
              <a:t> ở </a:t>
            </a:r>
            <a:r>
              <a:rPr lang="en-US" sz="2400" dirty="0" err="1"/>
              <a:t>các</a:t>
            </a:r>
            <a:r>
              <a:rPr lang="en-US" sz="2400" dirty="0"/>
              <a:t> Sprint </a:t>
            </a:r>
            <a:r>
              <a:rPr lang="en-US" sz="2400" dirty="0" err="1"/>
              <a:t>sau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13314" name="Picture 2" descr="Image result for sprint review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295399"/>
            <a:ext cx="2438400" cy="243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gaining experience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0" y="2514599"/>
            <a:ext cx="3606711" cy="442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94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TIẾN ĐỘ VÀ ACTUAL DURATION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514600"/>
            <a:ext cx="1600200" cy="2531947"/>
          </a:xfrm>
        </p:spPr>
        <p:txBody>
          <a:bodyPr>
            <a:noAutofit/>
          </a:bodyPr>
          <a:lstStyle/>
          <a:p>
            <a:pPr marL="114300" indent="0" algn="ctr">
              <a:buNone/>
            </a:pP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Microsoft Project </a:t>
            </a:r>
            <a:r>
              <a:rPr lang="en-US" sz="2400" dirty="0" err="1" smtClean="0"/>
              <a:t>lên</a:t>
            </a:r>
            <a:r>
              <a:rPr lang="en-US" sz="2400" dirty="0" smtClean="0"/>
              <a:t> plan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đưa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plan </a:t>
            </a:r>
            <a:r>
              <a:rPr lang="en-US" sz="2400" dirty="0" err="1" smtClean="0"/>
              <a:t>dự</a:t>
            </a:r>
            <a:r>
              <a:rPr lang="en-US" sz="2400" dirty="0" smtClean="0"/>
              <a:t> </a:t>
            </a:r>
            <a:r>
              <a:rPr lang="en-US" sz="2400" dirty="0" err="1" smtClean="0"/>
              <a:t>kiến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dự</a:t>
            </a:r>
            <a:r>
              <a:rPr lang="en-US" sz="2400" dirty="0" smtClean="0"/>
              <a:t> </a:t>
            </a:r>
            <a:r>
              <a:rPr lang="en-US" sz="2400" dirty="0" err="1" smtClean="0"/>
              <a:t>án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09800" y="1614055"/>
            <a:ext cx="5943600" cy="50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 PHÍ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3716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plan </a:t>
            </a:r>
            <a:r>
              <a:rPr lang="en-US" dirty="0" err="1" smtClean="0"/>
              <a:t>và</a:t>
            </a:r>
            <a:r>
              <a:rPr lang="en-US" dirty="0" smtClean="0"/>
              <a:t> actual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05690" y="1828800"/>
            <a:ext cx="7495309" cy="838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9382" y="28956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Chi </a:t>
            </a:r>
            <a:r>
              <a:rPr lang="en-US" dirty="0" err="1" smtClean="0"/>
              <a:t>phí</a:t>
            </a:r>
            <a:r>
              <a:rPr lang="en-US" dirty="0" smtClean="0"/>
              <a:t> </a:t>
            </a:r>
            <a:r>
              <a:rPr lang="en-US" dirty="0" err="1" smtClean="0"/>
              <a:t>mua</a:t>
            </a:r>
            <a:r>
              <a:rPr lang="en-US" dirty="0" smtClean="0"/>
              <a:t> Host </a:t>
            </a:r>
            <a:r>
              <a:rPr lang="en-US" dirty="0" err="1" smtClean="0"/>
              <a:t>và</a:t>
            </a:r>
            <a:r>
              <a:rPr lang="en-US" dirty="0" smtClean="0"/>
              <a:t> Domain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9382" y="326493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Dự</a:t>
            </a:r>
            <a:r>
              <a:rPr lang="en-US" dirty="0" smtClean="0"/>
              <a:t> </a:t>
            </a:r>
            <a:r>
              <a:rPr lang="en-US" dirty="0" err="1" smtClean="0"/>
              <a:t>kiến</a:t>
            </a:r>
            <a:r>
              <a:rPr lang="en-US" dirty="0" smtClean="0"/>
              <a:t>: 914.625đ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" y="3634264"/>
            <a:ext cx="2895600" cy="30713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29890" y="326493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: FREE</a:t>
            </a:r>
            <a:endParaRPr lang="en-US" dirty="0"/>
          </a:p>
        </p:txBody>
      </p:sp>
      <p:pic>
        <p:nvPicPr>
          <p:cNvPr id="2050" name="Picture 2" descr="Image result for free money me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53" y="3634264"/>
            <a:ext cx="4607004" cy="30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10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THỐNG KÊ EFFORT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16705"/>
              </p:ext>
            </p:extLst>
          </p:nvPr>
        </p:nvGraphicFramePr>
        <p:xfrm>
          <a:off x="609600" y="1219200"/>
          <a:ext cx="3733800" cy="26669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57400"/>
                <a:gridCol w="453050"/>
                <a:gridCol w="631180"/>
                <a:gridCol w="992170"/>
              </a:tblGrid>
              <a:tr h="2887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Task Name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WBS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Duration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Actual Duration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9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WEBSITE DANADULI.COM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152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23.41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9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</a:t>
                      </a:r>
                      <a:r>
                        <a:rPr lang="en-US" sz="1100" dirty="0" err="1">
                          <a:effectLst/>
                        </a:rPr>
                        <a:t>Thiết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lập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giao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diện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32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0.42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97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Trang chủ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1.1.1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0.08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97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Trang con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1.1.2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0.08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97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Hộp tìm kiếm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1.1.3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97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Chat box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1.1.4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0.25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791467"/>
              </p:ext>
            </p:extLst>
          </p:nvPr>
        </p:nvGraphicFramePr>
        <p:xfrm>
          <a:off x="4343400" y="1219200"/>
          <a:ext cx="3549016" cy="2667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2078"/>
                <a:gridCol w="466259"/>
                <a:gridCol w="649582"/>
                <a:gridCol w="1021097"/>
              </a:tblGrid>
              <a:tr h="28878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Task Name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WBS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Duration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Actual Duration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9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</a:t>
                      </a:r>
                      <a:r>
                        <a:rPr lang="en-US" sz="1100" dirty="0" err="1">
                          <a:effectLst/>
                        </a:rPr>
                        <a:t>Tìm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kiếm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thông</a:t>
                      </a:r>
                      <a:r>
                        <a:rPr lang="en-US" sz="1100" dirty="0">
                          <a:effectLst/>
                        </a:rPr>
                        <a:t> tin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9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Lịch sử văn hóa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1.2.1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hr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397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Giá vé vào cửa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1.2.2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hr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9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Địa điểm ăn uống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1.2.3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hr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09618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</a:t>
                      </a:r>
                      <a:r>
                        <a:rPr lang="en-US" sz="1100" dirty="0" err="1">
                          <a:effectLst/>
                        </a:rPr>
                        <a:t>Hình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ảnh</a:t>
                      </a:r>
                      <a:r>
                        <a:rPr lang="en-US" sz="1100" dirty="0">
                          <a:effectLst/>
                        </a:rPr>
                        <a:t> &amp; video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1.2.4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</a:t>
                      </a:r>
                      <a:r>
                        <a:rPr lang="en-US" sz="1100" dirty="0" err="1">
                          <a:effectLst/>
                        </a:rPr>
                        <a:t>hr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0734"/>
              </p:ext>
            </p:extLst>
          </p:nvPr>
        </p:nvGraphicFramePr>
        <p:xfrm>
          <a:off x="609600" y="3962400"/>
          <a:ext cx="3733800" cy="2590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6400"/>
                <a:gridCol w="457200"/>
                <a:gridCol w="609600"/>
                <a:gridCol w="990600"/>
              </a:tblGrid>
              <a:tr h="5181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</a:t>
                      </a:r>
                      <a:r>
                        <a:rPr lang="en-US" sz="1100" dirty="0" err="1">
                          <a:effectLst/>
                        </a:rPr>
                        <a:t>Xác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định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địa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điểm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48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5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Công viên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1.3.1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hr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5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Điểm du lịch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1.3.2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hr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5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Làng nghề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1.3.3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hr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5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Bảo tàng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1.3.4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hr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5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Các cây cầu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1.3.5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 hr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454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Bãi biển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1.3.6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 </a:t>
                      </a:r>
                      <a:r>
                        <a:rPr lang="en-US" sz="1100" dirty="0" err="1">
                          <a:effectLst/>
                        </a:rPr>
                        <a:t>hr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316895"/>
              </p:ext>
            </p:extLst>
          </p:nvPr>
        </p:nvGraphicFramePr>
        <p:xfrm>
          <a:off x="4343400" y="3949032"/>
          <a:ext cx="3530600" cy="2590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7800"/>
                <a:gridCol w="457200"/>
                <a:gridCol w="609600"/>
                <a:gridCol w="1016000"/>
              </a:tblGrid>
              <a:tr h="39114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Xây dựng chức năng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40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5764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Tương tác người dùng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1.4.1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0.25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17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Thống kê thông tin 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1.4.2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17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Công cụ tìm kiếm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1.4.3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17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Hỗ trợ trực tuyến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1.4.4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2671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Review và thảo luận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1.4.5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0.17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67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THỐNG KÊ EFFORT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828333"/>
              </p:ext>
            </p:extLst>
          </p:nvPr>
        </p:nvGraphicFramePr>
        <p:xfrm>
          <a:off x="304800" y="1371600"/>
          <a:ext cx="7772400" cy="24765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7400"/>
                <a:gridCol w="1600200"/>
                <a:gridCol w="2057400"/>
                <a:gridCol w="2057400"/>
              </a:tblGrid>
              <a:tr h="381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Lập trình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715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Sử dụng plugin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1.5.1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762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Coding ngoại phần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1.5.2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 Chèn content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1.5.3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Kiểm thử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 hrs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 </a:t>
                      </a:r>
                      <a:r>
                        <a:rPr lang="en-US" sz="1100" dirty="0" err="1">
                          <a:effectLst/>
                        </a:rPr>
                        <a:t>hrs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80109" y="4343400"/>
            <a:ext cx="3054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Thông</a:t>
            </a:r>
            <a:r>
              <a:rPr lang="en-US" sz="2400" dirty="0" smtClean="0"/>
              <a:t> qua effort </a:t>
            </a:r>
            <a:r>
              <a:rPr lang="en-US" sz="2400" dirty="0" err="1" smtClean="0"/>
              <a:t>theo</a:t>
            </a:r>
            <a:r>
              <a:rPr lang="en-US" sz="2400" dirty="0" smtClean="0"/>
              <a:t> plan </a:t>
            </a:r>
            <a:r>
              <a:rPr lang="en-US" sz="2400" dirty="0" err="1" smtClean="0"/>
              <a:t>và</a:t>
            </a:r>
            <a:r>
              <a:rPr lang="en-US" sz="2400" dirty="0" smtClean="0"/>
              <a:t> actual effort, </a:t>
            </a:r>
            <a:r>
              <a:rPr lang="en-US" sz="2400" dirty="0" err="1" smtClean="0"/>
              <a:t>lập</a:t>
            </a:r>
            <a:r>
              <a:rPr lang="en-US" sz="2400" dirty="0" smtClean="0"/>
              <a:t> Effort Chart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thấy</a:t>
            </a:r>
            <a:r>
              <a:rPr lang="en-US" sz="2400" dirty="0" smtClean="0"/>
              <a:t> </a:t>
            </a:r>
            <a:r>
              <a:rPr lang="en-US" sz="2400" dirty="0" err="1" smtClean="0"/>
              <a:t>rõ</a:t>
            </a:r>
            <a:r>
              <a:rPr lang="en-US" sz="2400" dirty="0" smtClean="0"/>
              <a:t> </a:t>
            </a:r>
            <a:r>
              <a:rPr lang="en-US" sz="2400" dirty="0" err="1" smtClean="0"/>
              <a:t>lượng</a:t>
            </a:r>
            <a:r>
              <a:rPr lang="en-US" sz="2400" dirty="0" smtClean="0"/>
              <a:t> effort </a:t>
            </a:r>
            <a:r>
              <a:rPr lang="en-US" sz="2400" dirty="0" err="1" smtClean="0"/>
              <a:t>đã</a:t>
            </a:r>
            <a:r>
              <a:rPr lang="en-US" sz="2400" dirty="0" smtClean="0"/>
              <a:t> </a:t>
            </a:r>
            <a:r>
              <a:rPr lang="en-US" sz="2400" dirty="0" err="1" smtClean="0"/>
              <a:t>bỏ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endParaRPr lang="en-US" sz="2400" dirty="0"/>
          </a:p>
        </p:txBody>
      </p:sp>
      <p:sp>
        <p:nvSpPr>
          <p:cNvPr id="9" name="AutoShape 4" descr="Image result for effort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effort mem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Image result for effort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0" descr="Image result for effort me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2" descr="Image result for effort mem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4" descr="Image result for effort mem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2" name="Picture 16" descr="Image result for effort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304" y="3962400"/>
            <a:ext cx="5094896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39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THỐNG KÊ EFFORT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117764" y="1697182"/>
            <a:ext cx="8575964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CHẤT LƯỢNG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447800"/>
            <a:ext cx="777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Bố</a:t>
            </a:r>
            <a:r>
              <a:rPr lang="en-US" sz="2400" dirty="0" smtClean="0"/>
              <a:t> </a:t>
            </a:r>
            <a:r>
              <a:rPr lang="en-US" sz="2400" dirty="0" err="1" smtClean="0"/>
              <a:t>cục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nội</a:t>
            </a:r>
            <a:r>
              <a:rPr lang="en-US" sz="2400" dirty="0" smtClean="0"/>
              <a:t> dung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bày</a:t>
            </a:r>
            <a:r>
              <a:rPr lang="en-US" sz="2400" dirty="0" smtClean="0"/>
              <a:t> </a:t>
            </a:r>
            <a:r>
              <a:rPr lang="en-US" sz="2400" dirty="0" err="1" smtClean="0"/>
              <a:t>rõ</a:t>
            </a:r>
            <a:r>
              <a:rPr lang="en-US" sz="2400" dirty="0" smtClean="0"/>
              <a:t> </a:t>
            </a:r>
            <a:r>
              <a:rPr lang="en-US" sz="2400" dirty="0" err="1" smtClean="0"/>
              <a:t>ràng</a:t>
            </a:r>
            <a:r>
              <a:rPr lang="en-US" sz="2400" dirty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end user </a:t>
            </a:r>
            <a:r>
              <a:rPr lang="en-US" sz="2400" dirty="0" err="1" smtClean="0"/>
              <a:t>dễ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8458199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5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CHẤT LƯỢNG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90946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Nội</a:t>
            </a:r>
            <a:r>
              <a:rPr lang="en-US" sz="2400" dirty="0" smtClean="0"/>
              <a:t> dung </a:t>
            </a:r>
            <a:r>
              <a:rPr lang="en-US" sz="2400" dirty="0" err="1" smtClean="0"/>
              <a:t>đảm</a:t>
            </a:r>
            <a:r>
              <a:rPr lang="en-US" sz="2400" dirty="0" smtClean="0"/>
              <a:t> </a:t>
            </a:r>
            <a:r>
              <a:rPr lang="en-US" sz="2400" dirty="0" err="1" smtClean="0"/>
              <a:t>bảo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minh </a:t>
            </a:r>
            <a:r>
              <a:rPr lang="en-US" sz="2400" dirty="0" err="1" smtClean="0"/>
              <a:t>bạch</a:t>
            </a:r>
            <a:r>
              <a:rPr lang="en-US" sz="2400" dirty="0" smtClean="0"/>
              <a:t>, </a:t>
            </a:r>
            <a:r>
              <a:rPr lang="en-US" sz="2400" dirty="0" err="1" smtClean="0"/>
              <a:t>chính</a:t>
            </a:r>
            <a:r>
              <a:rPr lang="en-US" sz="2400" dirty="0" smtClean="0"/>
              <a:t> </a:t>
            </a:r>
            <a:r>
              <a:rPr lang="en-US" sz="2400" dirty="0" err="1" smtClean="0"/>
              <a:t>xác</a:t>
            </a:r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152400" y="2743200"/>
            <a:ext cx="8610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5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NỘI DUNG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1219199"/>
            <a:ext cx="7010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Cơ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tổ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chức</a:t>
            </a:r>
            <a:endParaRPr lang="en-US" sz="2400" spc="-1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AutoNum type="arabicPeriod"/>
            </a:pP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Communication</a:t>
            </a: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Quản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lý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cấu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hình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dự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án</a:t>
            </a:r>
            <a:endParaRPr lang="en-US" sz="2400" spc="-1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Phát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triển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dự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án</a:t>
            </a:r>
            <a:endParaRPr lang="en-US" sz="2400" spc="-1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AutoNum type="arabicPeriod"/>
            </a:pP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Tracking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tiến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độ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và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Actual Duration</a:t>
            </a:r>
          </a:p>
          <a:p>
            <a:pPr marL="457200" indent="-457200">
              <a:buAutoNum type="arabicPeriod"/>
            </a:pP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Chi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phí</a:t>
            </a:r>
            <a:endParaRPr lang="en-US" sz="2400" spc="-1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Thống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kê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Effort</a:t>
            </a: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Đánh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giá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chất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lượng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dự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án</a:t>
            </a:r>
            <a:endParaRPr lang="en-US" sz="2400" spc="-1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Đảm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bảo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chất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lượng</a:t>
            </a:r>
            <a:endParaRPr lang="en-US" sz="2400" spc="-1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Tiến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độ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dự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án</a:t>
            </a:r>
            <a:endParaRPr lang="en-US" sz="2400" spc="-1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Đánh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giá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members</a:t>
            </a: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Rủi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ro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và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giải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pháp</a:t>
            </a:r>
            <a:endParaRPr lang="en-US" sz="2400" spc="-1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Bài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học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kinh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nghiệm</a:t>
            </a:r>
            <a:endParaRPr lang="en-US" sz="2400" spc="-1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AutoNum type="arabicPeriod"/>
            </a:pP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Đánh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giá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chung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dự</a:t>
            </a:r>
            <a:r>
              <a:rPr lang="en-US" sz="2400" spc="-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spc="-1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án</a:t>
            </a:r>
            <a:endParaRPr lang="en-US" sz="2400" spc="-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46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CHẤT LƯỢNG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90946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Nội</a:t>
            </a:r>
            <a:r>
              <a:rPr lang="en-US" sz="2400" dirty="0" smtClean="0"/>
              <a:t> dung </a:t>
            </a:r>
            <a:r>
              <a:rPr lang="en-US" sz="2400" dirty="0" err="1" smtClean="0"/>
              <a:t>đảm</a:t>
            </a:r>
            <a:r>
              <a:rPr lang="en-US" sz="2400" dirty="0" smtClean="0"/>
              <a:t> </a:t>
            </a:r>
            <a:r>
              <a:rPr lang="en-US" sz="2400" dirty="0" err="1" smtClean="0"/>
              <a:t>bảo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minh </a:t>
            </a:r>
            <a:r>
              <a:rPr lang="en-US" sz="2400" dirty="0" err="1" smtClean="0"/>
              <a:t>bạch</a:t>
            </a:r>
            <a:r>
              <a:rPr lang="en-US" sz="2400" dirty="0" smtClean="0"/>
              <a:t>, </a:t>
            </a:r>
            <a:r>
              <a:rPr lang="en-US" sz="2400" dirty="0" err="1" smtClean="0"/>
              <a:t>chính</a:t>
            </a:r>
            <a:r>
              <a:rPr lang="en-US" sz="2400" dirty="0" smtClean="0"/>
              <a:t> </a:t>
            </a:r>
            <a:r>
              <a:rPr lang="en-US" sz="2400" dirty="0" err="1" smtClean="0"/>
              <a:t>xác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67588"/>
            <a:ext cx="8458199" cy="2290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3895"/>
            <a:ext cx="8458201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664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CHẤT LƯỢNG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1909465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Nội</a:t>
            </a:r>
            <a:r>
              <a:rPr lang="en-US" sz="2400" dirty="0" smtClean="0"/>
              <a:t> dung </a:t>
            </a:r>
            <a:r>
              <a:rPr lang="en-US" sz="2400" dirty="0" err="1" smtClean="0"/>
              <a:t>đảm</a:t>
            </a:r>
            <a:r>
              <a:rPr lang="en-US" sz="2400" dirty="0" smtClean="0"/>
              <a:t> </a:t>
            </a:r>
            <a:r>
              <a:rPr lang="en-US" sz="2400" dirty="0" err="1" smtClean="0"/>
              <a:t>bảo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minh </a:t>
            </a:r>
            <a:r>
              <a:rPr lang="en-US" sz="2400" dirty="0" err="1" smtClean="0"/>
              <a:t>bạch</a:t>
            </a:r>
            <a:r>
              <a:rPr lang="en-US" sz="2400" dirty="0" smtClean="0"/>
              <a:t>, </a:t>
            </a:r>
            <a:r>
              <a:rPr lang="en-US" sz="2400" dirty="0" err="1" smtClean="0"/>
              <a:t>chính</a:t>
            </a:r>
            <a:r>
              <a:rPr lang="en-US" sz="2400" dirty="0" smtClean="0"/>
              <a:t> </a:t>
            </a:r>
            <a:r>
              <a:rPr lang="en-US" sz="2400" dirty="0" err="1" smtClean="0"/>
              <a:t>xác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3735449"/>
            <a:ext cx="8458200" cy="30879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" y="1428836"/>
            <a:ext cx="8458200" cy="385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4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CHẤT LƯỢNG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447800"/>
            <a:ext cx="784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Đảm</a:t>
            </a:r>
            <a:r>
              <a:rPr lang="en-US" sz="2400" dirty="0" smtClean="0"/>
              <a:t> </a:t>
            </a:r>
            <a:r>
              <a:rPr lang="en-US" sz="2400" dirty="0" err="1" smtClean="0"/>
              <a:t>bảo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truy</a:t>
            </a:r>
            <a:r>
              <a:rPr lang="en-US" sz="2400" dirty="0" smtClean="0"/>
              <a:t> </a:t>
            </a:r>
            <a:r>
              <a:rPr lang="en-US" sz="2400" dirty="0" err="1" smtClean="0"/>
              <a:t>cập</a:t>
            </a:r>
            <a:r>
              <a:rPr lang="en-US" sz="2400" dirty="0" smtClean="0"/>
              <a:t> </a:t>
            </a:r>
            <a:r>
              <a:rPr lang="en-US" sz="2400" dirty="0" err="1" smtClean="0"/>
              <a:t>khả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điểm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tại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-838200" y="1909465"/>
            <a:ext cx="7467600" cy="327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5527" y="5714999"/>
            <a:ext cx="556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Dựa</a:t>
            </a:r>
            <a:r>
              <a:rPr lang="en-US" sz="2400" dirty="0" smtClean="0"/>
              <a:t> </a:t>
            </a:r>
            <a:r>
              <a:rPr lang="en-US" sz="2400" dirty="0" err="1" smtClean="0"/>
              <a:t>theo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cụ</a:t>
            </a:r>
            <a:r>
              <a:rPr lang="en-US" sz="2400" dirty="0" smtClean="0"/>
              <a:t> </a:t>
            </a:r>
            <a:r>
              <a:rPr lang="en-US" sz="2400" dirty="0" err="1" smtClean="0"/>
              <a:t>đo</a:t>
            </a:r>
            <a:r>
              <a:rPr lang="en-US" sz="2400" dirty="0" smtClean="0"/>
              <a:t> </a:t>
            </a:r>
            <a:r>
              <a:rPr lang="en-US" sz="2400" dirty="0" err="1" smtClean="0"/>
              <a:t>tốc</a:t>
            </a:r>
            <a:r>
              <a:rPr lang="en-US" sz="2400" dirty="0" smtClean="0"/>
              <a:t> </a:t>
            </a:r>
            <a:r>
              <a:rPr lang="en-US" sz="2400" dirty="0" err="1" smtClean="0"/>
              <a:t>độ</a:t>
            </a:r>
            <a:r>
              <a:rPr lang="en-US" sz="2400" dirty="0" smtClean="0"/>
              <a:t> </a:t>
            </a:r>
            <a:r>
              <a:rPr lang="en-US" sz="2400" dirty="0" err="1" smtClean="0"/>
              <a:t>truy</a:t>
            </a:r>
            <a:r>
              <a:rPr lang="en-US" sz="2400" dirty="0" smtClean="0"/>
              <a:t> </a:t>
            </a:r>
            <a:r>
              <a:rPr lang="en-US" sz="2400" dirty="0" err="1" smtClean="0"/>
              <a:t>cập</a:t>
            </a:r>
            <a:r>
              <a:rPr lang="en-US" sz="2400" dirty="0" smtClean="0"/>
              <a:t> website Page Speed Insights </a:t>
            </a:r>
            <a:r>
              <a:rPr lang="en-US" sz="2400" dirty="0" err="1" smtClean="0"/>
              <a:t>của</a:t>
            </a:r>
            <a:r>
              <a:rPr lang="en-US" sz="2400" dirty="0" smtClean="0"/>
              <a:t> Google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8853" y="4000500"/>
            <a:ext cx="2736273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51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CHẤT LƯỢNG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6246" y="2133600"/>
            <a:ext cx="4170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Tương</a:t>
            </a:r>
            <a:r>
              <a:rPr lang="en-US" sz="2400" dirty="0" smtClean="0"/>
              <a:t> </a:t>
            </a:r>
            <a:r>
              <a:rPr lang="en-US" sz="2400" dirty="0" err="1" smtClean="0"/>
              <a:t>thích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duyệt</a:t>
            </a:r>
            <a:r>
              <a:rPr lang="en-US" sz="2400" dirty="0" smtClean="0"/>
              <a:t> </a:t>
            </a:r>
            <a:r>
              <a:rPr lang="en-US" sz="2400" dirty="0" err="1" smtClean="0"/>
              <a:t>dành</a:t>
            </a:r>
            <a:r>
              <a:rPr lang="en-US" sz="2400" dirty="0" smtClean="0"/>
              <a:t> </a:t>
            </a:r>
            <a:r>
              <a:rPr lang="en-US" sz="2400" dirty="0" err="1" smtClean="0"/>
              <a:t>cho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tính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Mobile</a:t>
            </a:r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5867400" cy="313112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78528"/>
            <a:ext cx="241415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CHẤT LƯỢNG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71600"/>
            <a:ext cx="513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kênh</a:t>
            </a:r>
            <a:r>
              <a:rPr lang="en-US" sz="2400" dirty="0" smtClean="0"/>
              <a:t> online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bên</a:t>
            </a:r>
            <a:r>
              <a:rPr lang="en-US" sz="2400" dirty="0" smtClean="0"/>
              <a:t> </a:t>
            </a:r>
            <a:r>
              <a:rPr lang="en-US" sz="2400" dirty="0" err="1" smtClean="0"/>
              <a:t>thứ</a:t>
            </a:r>
            <a:r>
              <a:rPr lang="en-US" sz="2400" dirty="0" smtClean="0"/>
              <a:t> </a:t>
            </a:r>
            <a:r>
              <a:rPr lang="en-US" sz="2400" dirty="0" err="1" smtClean="0"/>
              <a:t>ba</a:t>
            </a:r>
            <a:endParaRPr lang="en-US" sz="2400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0782" y="2138065"/>
            <a:ext cx="4572000" cy="47199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53000" y="233658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Live Chat </a:t>
            </a:r>
            <a:r>
              <a:rPr lang="en-US" sz="2400" dirty="0" err="1" smtClean="0"/>
              <a:t>hỗ</a:t>
            </a:r>
            <a:r>
              <a:rPr lang="en-US" sz="2400" dirty="0" smtClean="0"/>
              <a:t> </a:t>
            </a:r>
            <a:r>
              <a:rPr lang="en-US" sz="2400" dirty="0" err="1" smtClean="0"/>
              <a:t>trợ</a:t>
            </a:r>
            <a:endParaRPr lang="en-US" sz="2400" dirty="0"/>
          </a:p>
          <a:p>
            <a:pPr algn="ctr"/>
            <a:r>
              <a:rPr lang="en-US" sz="2400" dirty="0" smtClean="0"/>
              <a:t>end user </a:t>
            </a:r>
            <a:r>
              <a:rPr lang="en-US" sz="2400" dirty="0" err="1" smtClean="0"/>
              <a:t>trực</a:t>
            </a:r>
            <a:r>
              <a:rPr lang="en-US" sz="2400" dirty="0" smtClean="0"/>
              <a:t> </a:t>
            </a:r>
            <a:r>
              <a:rPr lang="en-US" sz="2400" dirty="0" err="1" smtClean="0"/>
              <a:t>tuyến</a:t>
            </a:r>
            <a:endParaRPr lang="en-US" sz="2400" dirty="0"/>
          </a:p>
        </p:txBody>
      </p:sp>
      <p:pic>
        <p:nvPicPr>
          <p:cNvPr id="16386" name="Picture 2" descr="Image result for satisfied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35927"/>
            <a:ext cx="371052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2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CHẤT LƯỢNG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545" y="2193575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Fanpage</a:t>
            </a:r>
            <a:r>
              <a:rPr lang="en-US" sz="2400" dirty="0" smtClean="0"/>
              <a:t> Facebook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38" y="2895600"/>
            <a:ext cx="8518896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371600"/>
            <a:ext cx="513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kênh</a:t>
            </a:r>
            <a:r>
              <a:rPr lang="en-US" sz="2400" dirty="0" smtClean="0"/>
              <a:t> online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bên</a:t>
            </a:r>
            <a:r>
              <a:rPr lang="en-US" sz="2400" dirty="0" smtClean="0"/>
              <a:t> </a:t>
            </a:r>
            <a:r>
              <a:rPr lang="en-US" sz="2400" dirty="0" err="1" smtClean="0"/>
              <a:t>thứ</a:t>
            </a:r>
            <a:r>
              <a:rPr lang="en-US" sz="2400" dirty="0" smtClean="0"/>
              <a:t> </a:t>
            </a:r>
            <a:r>
              <a:rPr lang="en-US" sz="2400" dirty="0" err="1" smtClean="0"/>
              <a:t>ba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1690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ĐẢM BẢO CHẤT LƯỢNG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7818" y="1371876"/>
            <a:ext cx="7945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Kaizen: Code html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</a:t>
            </a:r>
            <a:r>
              <a:rPr lang="en-US" sz="2400" dirty="0" err="1" smtClean="0"/>
              <a:t>quả</a:t>
            </a:r>
            <a:r>
              <a:rPr lang="en-US" sz="2400" dirty="0" smtClean="0"/>
              <a:t>, </a:t>
            </a:r>
            <a:r>
              <a:rPr lang="en-US" sz="2400" dirty="0" err="1" smtClean="0"/>
              <a:t>đổi</a:t>
            </a:r>
            <a:r>
              <a:rPr lang="en-US" sz="2400" dirty="0" smtClean="0"/>
              <a:t> sang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nền</a:t>
            </a:r>
            <a:r>
              <a:rPr lang="en-US" sz="2400" dirty="0" smtClean="0"/>
              <a:t> </a:t>
            </a:r>
            <a:r>
              <a:rPr lang="en-US" sz="2400" dirty="0" err="1" smtClean="0"/>
              <a:t>tảng</a:t>
            </a:r>
            <a:r>
              <a:rPr lang="en-US" sz="2400" dirty="0" smtClean="0"/>
              <a:t> </a:t>
            </a:r>
            <a:r>
              <a:rPr lang="en-US" sz="2400" dirty="0" err="1" smtClean="0"/>
              <a:t>Wordpress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07818" y="2642622"/>
            <a:ext cx="2209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Ishikawa Diagram – Fishbone chart </a:t>
            </a:r>
            <a:r>
              <a:rPr lang="en-US" sz="2400" dirty="0" err="1" smtClean="0"/>
              <a:t>giả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website </a:t>
            </a:r>
            <a:r>
              <a:rPr lang="en-US" sz="2400" dirty="0" err="1" smtClean="0"/>
              <a:t>gặp</a:t>
            </a:r>
            <a:r>
              <a:rPr lang="en-US" sz="2400" dirty="0" smtClean="0"/>
              <a:t> </a:t>
            </a:r>
            <a:r>
              <a:rPr lang="en-US" sz="2400" dirty="0" err="1" smtClean="0"/>
              <a:t>sự</a:t>
            </a:r>
            <a:r>
              <a:rPr lang="en-US" sz="2400" dirty="0" smtClean="0"/>
              <a:t> </a:t>
            </a:r>
            <a:r>
              <a:rPr lang="en-US" sz="2400" dirty="0" err="1" smtClean="0"/>
              <a:t>cố</a:t>
            </a:r>
            <a:r>
              <a:rPr lang="en-US" sz="2400" dirty="0" smtClean="0"/>
              <a:t>, </a:t>
            </a:r>
            <a:r>
              <a:rPr lang="en-US" sz="2400" dirty="0" err="1" smtClean="0"/>
              <a:t>xác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nguyên</a:t>
            </a:r>
            <a:r>
              <a:rPr lang="en-US" sz="2400" dirty="0" smtClean="0"/>
              <a:t> </a:t>
            </a:r>
            <a:r>
              <a:rPr lang="en-US" sz="2400" dirty="0" err="1" smtClean="0"/>
              <a:t>nhân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tìm</a:t>
            </a:r>
            <a:r>
              <a:rPr lang="en-US" sz="2400" dirty="0" smtClean="0"/>
              <a:t> </a:t>
            </a:r>
            <a:r>
              <a:rPr lang="en-US" sz="2400" dirty="0" err="1" smtClean="0"/>
              <a:t>ra</a:t>
            </a:r>
            <a:r>
              <a:rPr lang="en-US" sz="2400" dirty="0" smtClean="0"/>
              <a:t> </a:t>
            </a:r>
            <a:r>
              <a:rPr lang="en-US" sz="2400" dirty="0" err="1" smtClean="0"/>
              <a:t>giải</a:t>
            </a:r>
            <a:r>
              <a:rPr lang="en-US" sz="2400" dirty="0" smtClean="0"/>
              <a:t> </a:t>
            </a:r>
            <a:r>
              <a:rPr lang="en-US" sz="2400" dirty="0" err="1" smtClean="0"/>
              <a:t>pháp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18" y="1893332"/>
            <a:ext cx="5992957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2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TIẾN ĐỘ DỰ ÁN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20782" y="1981200"/>
            <a:ext cx="3429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/>
              <a:t>Dự</a:t>
            </a:r>
            <a:r>
              <a:rPr lang="en-US" sz="2800" dirty="0" smtClean="0"/>
              <a:t> </a:t>
            </a:r>
            <a:r>
              <a:rPr lang="en-US" sz="2800" dirty="0" err="1" smtClean="0"/>
              <a:t>án</a:t>
            </a:r>
            <a:r>
              <a:rPr lang="en-US" sz="2800" dirty="0" smtClean="0"/>
              <a:t> </a:t>
            </a:r>
            <a:r>
              <a:rPr lang="en-US" sz="2800" dirty="0" err="1" smtClean="0"/>
              <a:t>đã</a:t>
            </a:r>
            <a:r>
              <a:rPr lang="en-US" sz="2800" dirty="0" smtClean="0"/>
              <a:t> </a:t>
            </a:r>
            <a:r>
              <a:rPr lang="en-US" sz="2800" dirty="0" err="1" smtClean="0"/>
              <a:t>hoàn</a:t>
            </a:r>
            <a:r>
              <a:rPr lang="en-US" sz="2800" dirty="0" smtClean="0"/>
              <a:t> </a:t>
            </a:r>
            <a:r>
              <a:rPr lang="en-US" sz="2800" dirty="0" err="1" smtClean="0"/>
              <a:t>thành</a:t>
            </a:r>
            <a:endParaRPr lang="en-US" sz="2800" dirty="0"/>
          </a:p>
          <a:p>
            <a:pPr algn="ctr"/>
            <a:r>
              <a:rPr lang="en-US" sz="2800" dirty="0" err="1" smtClean="0"/>
              <a:t>tính</a:t>
            </a:r>
            <a:r>
              <a:rPr lang="en-US" sz="2800" dirty="0" smtClean="0"/>
              <a:t> </a:t>
            </a:r>
            <a:r>
              <a:rPr lang="en-US" sz="2800" dirty="0" err="1" smtClean="0"/>
              <a:t>đến</a:t>
            </a:r>
            <a:r>
              <a:rPr lang="en-US" sz="2800" dirty="0" smtClean="0"/>
              <a:t> </a:t>
            </a:r>
            <a:r>
              <a:rPr lang="en-US" sz="2800" dirty="0" err="1" smtClean="0"/>
              <a:t>thời</a:t>
            </a:r>
            <a:r>
              <a:rPr lang="en-US" sz="2800" dirty="0" smtClean="0"/>
              <a:t> </a:t>
            </a:r>
            <a:r>
              <a:rPr lang="en-US" sz="2800" dirty="0" err="1" smtClean="0"/>
              <a:t>điểm</a:t>
            </a:r>
            <a:r>
              <a:rPr lang="en-US" sz="2800" dirty="0" smtClean="0"/>
              <a:t> </a:t>
            </a:r>
            <a:r>
              <a:rPr lang="en-US" sz="2800" dirty="0" err="1" smtClean="0"/>
              <a:t>hiện</a:t>
            </a:r>
            <a:r>
              <a:rPr lang="en-US" sz="2800" dirty="0" smtClean="0"/>
              <a:t> </a:t>
            </a:r>
            <a:r>
              <a:rPr lang="en-US" sz="2800" dirty="0" err="1" smtClean="0"/>
              <a:t>tại</a:t>
            </a:r>
            <a:endParaRPr lang="en-US" sz="2800" dirty="0"/>
          </a:p>
        </p:txBody>
      </p:sp>
      <p:pic>
        <p:nvPicPr>
          <p:cNvPr id="6152" name="Picture 8" descr="Image result for smile meme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172857"/>
            <a:ext cx="4296229" cy="268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completed stam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18" y="1066800"/>
            <a:ext cx="484979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MEMBERS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159102"/>
              </p:ext>
            </p:extLst>
          </p:nvPr>
        </p:nvGraphicFramePr>
        <p:xfrm>
          <a:off x="0" y="2209800"/>
          <a:ext cx="8458200" cy="4648201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514600"/>
                <a:gridCol w="914400"/>
                <a:gridCol w="685800"/>
                <a:gridCol w="762000"/>
                <a:gridCol w="762000"/>
                <a:gridCol w="838200"/>
                <a:gridCol w="914400"/>
                <a:gridCol w="1066800"/>
              </a:tblGrid>
              <a:tr h="6251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Tiêu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chí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đánh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giá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Quý Nhân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Thái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Sơn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Tuyển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Nguyễn Thảo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Thu </a:t>
                      </a:r>
                      <a:r>
                        <a:rPr lang="en-US" sz="1300" dirty="0" err="1">
                          <a:effectLst/>
                        </a:rPr>
                        <a:t>Lợi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Mai Lan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Nguyễn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Sương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01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Tham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gia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đầy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đủ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các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buổi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họp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nhóm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và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đến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đúng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giờ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167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Đóng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góp</a:t>
                      </a:r>
                      <a:r>
                        <a:rPr lang="en-US" sz="1300" dirty="0">
                          <a:effectLst/>
                        </a:rPr>
                        <a:t> ý </a:t>
                      </a:r>
                      <a:r>
                        <a:rPr lang="en-US" sz="1300" dirty="0" err="1">
                          <a:effectLst/>
                        </a:rPr>
                        <a:t>kiến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có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 smtClean="0">
                          <a:effectLst/>
                        </a:rPr>
                        <a:t>ích</a:t>
                      </a: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4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Hoàn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thành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nhiệm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vụ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đúng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hạn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4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Đảm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bảo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chất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lượng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công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việc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được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giao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8010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Có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thái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độ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tích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cực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hợp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tác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và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hỗ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trợ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công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việc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của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nhóm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34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Đóng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góp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quan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trọng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vào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thành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công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của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nhóm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30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188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Tổng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điểm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29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26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300" dirty="0">
                        <a:effectLst/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81000" y="1597646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1 = </a:t>
            </a:r>
            <a:r>
              <a:rPr lang="en-US" b="1" dirty="0" err="1" smtClean="0"/>
              <a:t>yếu</a:t>
            </a:r>
            <a:r>
              <a:rPr lang="en-US" b="1" dirty="0" smtClean="0"/>
              <a:t>; 2 = </a:t>
            </a:r>
            <a:r>
              <a:rPr lang="en-US" b="1" dirty="0" err="1" smtClean="0"/>
              <a:t>dưới</a:t>
            </a:r>
            <a:r>
              <a:rPr lang="en-US" b="1" dirty="0" smtClean="0"/>
              <a:t> </a:t>
            </a:r>
            <a:r>
              <a:rPr lang="en-US" b="1" dirty="0" err="1"/>
              <a:t>trung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r>
              <a:rPr lang="en-US" b="1" dirty="0"/>
              <a:t>; </a:t>
            </a:r>
            <a:r>
              <a:rPr lang="en-US" b="1" dirty="0" smtClean="0"/>
              <a:t>3 = </a:t>
            </a:r>
            <a:r>
              <a:rPr lang="en-US" b="1" dirty="0" err="1" smtClean="0"/>
              <a:t>trung</a:t>
            </a:r>
            <a:r>
              <a:rPr lang="en-US" b="1" dirty="0" smtClean="0"/>
              <a:t> </a:t>
            </a:r>
            <a:r>
              <a:rPr lang="en-US" b="1" dirty="0" err="1"/>
              <a:t>bình</a:t>
            </a:r>
            <a:r>
              <a:rPr lang="en-US" b="1" dirty="0"/>
              <a:t>; </a:t>
            </a:r>
            <a:r>
              <a:rPr lang="en-US" b="1" dirty="0" smtClean="0"/>
              <a:t>4 = </a:t>
            </a:r>
            <a:r>
              <a:rPr lang="en-US" b="1" dirty="0" err="1" smtClean="0"/>
              <a:t>trên</a:t>
            </a:r>
            <a:r>
              <a:rPr lang="en-US" b="1" dirty="0" smtClean="0"/>
              <a:t> </a:t>
            </a:r>
            <a:r>
              <a:rPr lang="en-US" b="1" dirty="0" err="1"/>
              <a:t>trung</a:t>
            </a:r>
            <a:r>
              <a:rPr lang="en-US" b="1" dirty="0"/>
              <a:t> </a:t>
            </a:r>
            <a:r>
              <a:rPr lang="en-US" b="1" dirty="0" err="1"/>
              <a:t>bình</a:t>
            </a:r>
            <a:r>
              <a:rPr lang="en-US" b="1" dirty="0"/>
              <a:t>; 5 = </a:t>
            </a:r>
            <a:r>
              <a:rPr lang="en-US" b="1" dirty="0" err="1"/>
              <a:t>tốt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3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RỦI RO VÀ GIẢI PHÁP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410478"/>
              </p:ext>
            </p:extLst>
          </p:nvPr>
        </p:nvGraphicFramePr>
        <p:xfrm>
          <a:off x="1" y="1371600"/>
          <a:ext cx="8458199" cy="551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34339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Rủi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ro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Giải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pháp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Nội</a:t>
                      </a:r>
                      <a:r>
                        <a:rPr lang="en-US" sz="2000" baseline="0" dirty="0" smtClean="0"/>
                        <a:t> dung </a:t>
                      </a:r>
                      <a:r>
                        <a:rPr lang="en-US" sz="2000" baseline="0" dirty="0" err="1" smtClean="0"/>
                        <a:t>và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hình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ảnh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nhiều</a:t>
                      </a:r>
                      <a:r>
                        <a:rPr lang="en-US" sz="2000" baseline="0" dirty="0" smtClean="0"/>
                        <a:t>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Chắt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lọc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nội</a:t>
                      </a:r>
                      <a:r>
                        <a:rPr lang="en-US" sz="2000" baseline="0" dirty="0" smtClean="0"/>
                        <a:t> dung </a:t>
                      </a:r>
                      <a:r>
                        <a:rPr lang="en-US" sz="2000" baseline="0" dirty="0" err="1" smtClean="0"/>
                        <a:t>và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hình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ảnh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phù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hợp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với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mục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đích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Khó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khăn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trong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sử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dụng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nền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tảng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Wordpress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và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các</a:t>
                      </a:r>
                      <a:r>
                        <a:rPr lang="en-US" sz="2000" baseline="0" dirty="0" smtClean="0"/>
                        <a:t> plugin </a:t>
                      </a:r>
                      <a:r>
                        <a:rPr lang="en-US" sz="2000" baseline="0" dirty="0" err="1" smtClean="0"/>
                        <a:t>cần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thiết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Tham</a:t>
                      </a:r>
                      <a:r>
                        <a:rPr lang="en-US" sz="2000" dirty="0" smtClean="0"/>
                        <a:t> </a:t>
                      </a:r>
                      <a:r>
                        <a:rPr lang="en-US" sz="2000" dirty="0" err="1" smtClean="0"/>
                        <a:t>khảo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từ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nguồn</a:t>
                      </a:r>
                      <a:r>
                        <a:rPr lang="en-US" sz="2000" baseline="0" dirty="0" smtClean="0"/>
                        <a:t> internet </a:t>
                      </a:r>
                      <a:r>
                        <a:rPr lang="en-US" sz="2000" baseline="0" dirty="0" err="1" smtClean="0"/>
                        <a:t>để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biết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rõ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hơn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cách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sử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dụng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Bản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quyền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nội</a:t>
                      </a:r>
                      <a:r>
                        <a:rPr lang="en-US" sz="2000" baseline="0" dirty="0" smtClean="0"/>
                        <a:t> dung </a:t>
                      </a:r>
                      <a:r>
                        <a:rPr lang="en-US" sz="2000" baseline="0" dirty="0" err="1" smtClean="0"/>
                        <a:t>và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hình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ảnh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từ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nguồn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tham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khảo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không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rõ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ràng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Ghi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chú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tham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khảo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smtClean="0"/>
                        <a:t>internet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Thời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gian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họp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nhóm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đông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đủ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không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có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Cố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gắng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truyền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đạt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thông</a:t>
                      </a:r>
                      <a:r>
                        <a:rPr lang="en-US" sz="2000" baseline="0" dirty="0" smtClean="0"/>
                        <a:t> tin </a:t>
                      </a:r>
                      <a:r>
                        <a:rPr lang="en-US" sz="2000" baseline="0" dirty="0" err="1" smtClean="0"/>
                        <a:t>đầy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đủ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sau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mỗi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buổi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họp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thông</a:t>
                      </a:r>
                      <a:r>
                        <a:rPr lang="en-US" sz="2000" baseline="0" dirty="0" smtClean="0"/>
                        <a:t> qua </a:t>
                      </a:r>
                      <a:r>
                        <a:rPr lang="en-US" sz="2000" baseline="0" dirty="0" err="1" smtClean="0"/>
                        <a:t>các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kênh</a:t>
                      </a:r>
                      <a:r>
                        <a:rPr lang="en-US" sz="2000" baseline="0" dirty="0" smtClean="0"/>
                        <a:t> communication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Ảnh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hưởng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đến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thời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gian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cá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nhân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mỗi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thành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viên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Sắp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xếp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các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buổi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họp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một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cách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thuận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tiện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nhất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cho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các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thành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viên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Thành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viên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chưa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có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kinh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nghiệm</a:t>
                      </a:r>
                      <a:r>
                        <a:rPr lang="en-US" sz="2000" baseline="0" dirty="0" smtClean="0"/>
                        <a:t> code, </a:t>
                      </a:r>
                      <a:r>
                        <a:rPr lang="en-US" sz="2000" baseline="0" dirty="0" err="1" smtClean="0"/>
                        <a:t>kinh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nghiệm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làm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dự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án</a:t>
                      </a:r>
                      <a:r>
                        <a:rPr lang="en-US" sz="2000" baseline="0" dirty="0" smtClean="0"/>
                        <a:t>, </a:t>
                      </a:r>
                      <a:r>
                        <a:rPr lang="en-US" sz="2000" baseline="0" dirty="0" err="1" smtClean="0"/>
                        <a:t>thiếu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kiến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thức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chuyên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môn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Phân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công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công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việc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phù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hợp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với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khả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năng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mỗi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thành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viên</a:t>
                      </a:r>
                      <a:r>
                        <a:rPr lang="en-US" sz="2000" baseline="0" dirty="0" smtClean="0"/>
                        <a:t>. </a:t>
                      </a:r>
                      <a:r>
                        <a:rPr lang="en-US" sz="2000" baseline="0" dirty="0" err="1" smtClean="0"/>
                        <a:t>Tìm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kiếm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thông</a:t>
                      </a:r>
                      <a:r>
                        <a:rPr lang="en-US" sz="2000" baseline="0" dirty="0" smtClean="0"/>
                        <a:t> tin </a:t>
                      </a:r>
                      <a:r>
                        <a:rPr lang="en-US" sz="2000" baseline="0" dirty="0" err="1" smtClean="0"/>
                        <a:t>từ</a:t>
                      </a:r>
                      <a:r>
                        <a:rPr lang="en-US" sz="2000" baseline="0" dirty="0" smtClean="0"/>
                        <a:t> internet </a:t>
                      </a:r>
                      <a:r>
                        <a:rPr lang="en-US" sz="2000" baseline="0" dirty="0" err="1" smtClean="0"/>
                        <a:t>và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trao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đổi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công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việc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cùng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nhau</a:t>
                      </a:r>
                      <a:r>
                        <a:rPr lang="en-US" sz="2000" baseline="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64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CƠ CẤU TỔ CHỨC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04800" y="1484236"/>
            <a:ext cx="2928071" cy="533400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400" dirty="0" smtClean="0"/>
              <a:t>Team 8 </a:t>
            </a:r>
            <a:r>
              <a:rPr lang="en-US" sz="2400" dirty="0" err="1" smtClean="0"/>
              <a:t>thành</a:t>
            </a:r>
            <a:r>
              <a:rPr lang="en-US" sz="2400" dirty="0" smtClean="0"/>
              <a:t> </a:t>
            </a:r>
            <a:r>
              <a:rPr lang="en-US" sz="2400" dirty="0" err="1" smtClean="0"/>
              <a:t>viên</a:t>
            </a:r>
            <a:endParaRPr lang="en-US" sz="2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124200" y="2232509"/>
            <a:ext cx="198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Phạm</a:t>
            </a:r>
            <a:r>
              <a:rPr lang="en-US" sz="2000" dirty="0" smtClean="0"/>
              <a:t> </a:t>
            </a:r>
            <a:r>
              <a:rPr lang="en-US" sz="2000" dirty="0" err="1" smtClean="0"/>
              <a:t>Văn</a:t>
            </a:r>
            <a:r>
              <a:rPr lang="en-US" sz="2000" dirty="0" smtClean="0"/>
              <a:t> Huy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10445" y="2702929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Project Manager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3401355"/>
            <a:ext cx="228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Lê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Mai </a:t>
            </a:r>
            <a:r>
              <a:rPr lang="en-US" sz="2000" dirty="0" err="1"/>
              <a:t>Lan</a:t>
            </a:r>
            <a:endParaRPr lang="en-US" sz="2000" dirty="0"/>
          </a:p>
          <a:p>
            <a:r>
              <a:rPr lang="en-US" sz="2000" dirty="0" err="1"/>
              <a:t>Nguyễn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Tuyển</a:t>
            </a:r>
            <a:endParaRPr lang="en-US" sz="2000" dirty="0"/>
          </a:p>
          <a:p>
            <a:r>
              <a:rPr lang="en-US" sz="2000" dirty="0" err="1"/>
              <a:t>Nguyễn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Thảo</a:t>
            </a:r>
            <a:endParaRPr lang="en-US" sz="2000" dirty="0"/>
          </a:p>
          <a:p>
            <a:r>
              <a:rPr lang="en-US" sz="2000" dirty="0" err="1"/>
              <a:t>Trương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Thu </a:t>
            </a:r>
            <a:r>
              <a:rPr lang="en-US" sz="2000" dirty="0" err="1"/>
              <a:t>Lợi</a:t>
            </a:r>
            <a:endParaRPr lang="en-US" sz="2000" dirty="0"/>
          </a:p>
          <a:p>
            <a:r>
              <a:rPr lang="en-US" sz="2000" dirty="0" err="1"/>
              <a:t>Nguyễn</a:t>
            </a:r>
            <a:r>
              <a:rPr lang="en-US" sz="2000" dirty="0"/>
              <a:t> </a:t>
            </a:r>
            <a:r>
              <a:rPr lang="en-US" sz="2000" dirty="0" err="1"/>
              <a:t>Thị</a:t>
            </a:r>
            <a:r>
              <a:rPr lang="en-US" sz="2000" dirty="0"/>
              <a:t> </a:t>
            </a:r>
            <a:r>
              <a:rPr lang="en-US" sz="2000" dirty="0" err="1"/>
              <a:t>Sương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504708" y="3422366"/>
            <a:ext cx="20193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Hỗ</a:t>
            </a:r>
            <a:r>
              <a:rPr lang="en-US" sz="2000" dirty="0"/>
              <a:t> </a:t>
            </a:r>
            <a:r>
              <a:rPr lang="en-US" sz="2000" dirty="0" err="1"/>
              <a:t>trợ</a:t>
            </a:r>
            <a:r>
              <a:rPr lang="en-US" sz="2000" dirty="0"/>
              <a:t> web </a:t>
            </a:r>
            <a:r>
              <a:rPr lang="en-US" sz="2000" dirty="0" err="1"/>
              <a:t>dev</a:t>
            </a:r>
            <a:r>
              <a:rPr lang="en-US" sz="2000" dirty="0"/>
              <a:t>, </a:t>
            </a:r>
            <a:r>
              <a:rPr lang="en-US" sz="2000" dirty="0" err="1"/>
              <a:t>tìm</a:t>
            </a:r>
            <a:r>
              <a:rPr lang="en-US" sz="2000" dirty="0"/>
              <a:t> </a:t>
            </a:r>
            <a:r>
              <a:rPr lang="en-US" sz="2000" dirty="0" err="1"/>
              <a:t>kiếm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xử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tin, </a:t>
            </a:r>
            <a:r>
              <a:rPr lang="en-US" sz="2000" dirty="0" err="1"/>
              <a:t>làm</a:t>
            </a:r>
            <a:r>
              <a:rPr lang="en-US" sz="2000" dirty="0"/>
              <a:t> project charter, </a:t>
            </a:r>
            <a:r>
              <a:rPr lang="en-US" sz="2000" dirty="0" err="1"/>
              <a:t>reqs</a:t>
            </a:r>
            <a:r>
              <a:rPr lang="en-US" sz="2000" dirty="0"/>
              <a:t>, </a:t>
            </a:r>
            <a:r>
              <a:rPr lang="en-US" sz="2000" dirty="0" smtClean="0"/>
              <a:t>plan,…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3758045" y="5658728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Lê</a:t>
            </a:r>
            <a:r>
              <a:rPr lang="en-US" sz="2000" dirty="0"/>
              <a:t> </a:t>
            </a:r>
            <a:r>
              <a:rPr lang="en-US" sz="2000" dirty="0" err="1"/>
              <a:t>Trần</a:t>
            </a:r>
            <a:r>
              <a:rPr lang="en-US" sz="2000" dirty="0"/>
              <a:t> </a:t>
            </a:r>
            <a:r>
              <a:rPr lang="en-US" sz="2000" dirty="0" err="1"/>
              <a:t>Quý</a:t>
            </a:r>
            <a:r>
              <a:rPr lang="en-US" sz="2000" dirty="0"/>
              <a:t> </a:t>
            </a:r>
            <a:r>
              <a:rPr lang="en-US" sz="2000" dirty="0" err="1"/>
              <a:t>Nhân</a:t>
            </a:r>
            <a:endParaRPr lang="en-US" sz="2000" dirty="0"/>
          </a:p>
          <a:p>
            <a:r>
              <a:rPr lang="en-US" sz="2000" dirty="0" err="1"/>
              <a:t>Trần</a:t>
            </a:r>
            <a:r>
              <a:rPr lang="en-US" sz="2000" dirty="0"/>
              <a:t> </a:t>
            </a:r>
            <a:r>
              <a:rPr lang="en-US" sz="2000" dirty="0" err="1"/>
              <a:t>Ngọc</a:t>
            </a:r>
            <a:r>
              <a:rPr lang="en-US" sz="2000" dirty="0"/>
              <a:t> </a:t>
            </a:r>
            <a:r>
              <a:rPr lang="en-US" sz="2000" dirty="0" err="1"/>
              <a:t>Thái</a:t>
            </a:r>
            <a:r>
              <a:rPr lang="en-US" sz="2000" dirty="0"/>
              <a:t> </a:t>
            </a:r>
            <a:r>
              <a:rPr lang="en-US" sz="2000" dirty="0" err="1"/>
              <a:t>Sơn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5967845" y="576645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Web </a:t>
            </a:r>
            <a:r>
              <a:rPr lang="en-US" sz="2000" dirty="0" err="1" smtClean="0"/>
              <a:t>dev</a:t>
            </a:r>
            <a:endParaRPr lang="en-US" sz="2000" dirty="0"/>
          </a:p>
        </p:txBody>
      </p:sp>
      <p:pic>
        <p:nvPicPr>
          <p:cNvPr id="9218" name="Picture 2" descr="Image result for team 8 peo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273" y="152400"/>
            <a:ext cx="2705327" cy="202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project manag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052272"/>
            <a:ext cx="2819399" cy="135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Image result for project manag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91" y="3422366"/>
            <a:ext cx="3415145" cy="154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co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5077014"/>
            <a:ext cx="3766271" cy="185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7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BÀI HỌC KINH NGHIỆM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0891" y="1828800"/>
            <a:ext cx="777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Cải</a:t>
            </a:r>
            <a:r>
              <a:rPr lang="en-US" sz="2400" dirty="0" smtClean="0"/>
              <a:t> </a:t>
            </a:r>
            <a:r>
              <a:rPr lang="en-US" sz="2400" dirty="0" err="1" smtClean="0"/>
              <a:t>thiện</a:t>
            </a:r>
            <a:r>
              <a:rPr lang="en-US" sz="2400" dirty="0" smtClean="0"/>
              <a:t> </a:t>
            </a:r>
            <a:r>
              <a:rPr lang="en-US" sz="2400" dirty="0" err="1" smtClean="0"/>
              <a:t>kiến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chuyên</a:t>
            </a:r>
            <a:r>
              <a:rPr lang="en-US" sz="2400" dirty="0" smtClean="0"/>
              <a:t> </a:t>
            </a:r>
            <a:r>
              <a:rPr lang="en-US" sz="2400" dirty="0" err="1" smtClean="0"/>
              <a:t>môn</a:t>
            </a:r>
            <a:r>
              <a:rPr lang="en-US" sz="2400" dirty="0" smtClean="0"/>
              <a:t> </a:t>
            </a:r>
            <a:r>
              <a:rPr lang="en-US" sz="2400" dirty="0" err="1" smtClean="0"/>
              <a:t>về</a:t>
            </a:r>
            <a:r>
              <a:rPr lang="en-US" sz="2400" dirty="0" smtClean="0"/>
              <a:t> </a:t>
            </a:r>
            <a:r>
              <a:rPr lang="en-US" sz="2400" dirty="0" err="1" smtClean="0"/>
              <a:t>lập</a:t>
            </a:r>
            <a:r>
              <a:rPr lang="en-US" sz="2400" dirty="0" smtClean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web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Cải</a:t>
            </a:r>
            <a:r>
              <a:rPr lang="en-US" sz="2400" dirty="0" smtClean="0"/>
              <a:t> </a:t>
            </a:r>
            <a:r>
              <a:rPr lang="en-US" sz="2400" dirty="0" err="1" smtClean="0"/>
              <a:t>thiện</a:t>
            </a:r>
            <a:r>
              <a:rPr lang="en-US" sz="2400" dirty="0" smtClean="0"/>
              <a:t> </a:t>
            </a:r>
            <a:r>
              <a:rPr lang="en-US" sz="2400" dirty="0" err="1" smtClean="0"/>
              <a:t>kiến</a:t>
            </a:r>
            <a:r>
              <a:rPr lang="en-US" sz="2400" dirty="0" smtClean="0"/>
              <a:t> </a:t>
            </a:r>
            <a:r>
              <a:rPr lang="en-US" sz="2400" dirty="0" err="1" smtClean="0"/>
              <a:t>thức</a:t>
            </a:r>
            <a:r>
              <a:rPr lang="en-US" sz="2400" dirty="0" smtClean="0"/>
              <a:t> </a:t>
            </a: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Microsoft Project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Quản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, </a:t>
            </a:r>
            <a:r>
              <a:rPr lang="en-US" sz="2400" dirty="0" err="1" smtClean="0"/>
              <a:t>tài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nhóm</a:t>
            </a:r>
            <a:r>
              <a:rPr lang="en-US" sz="2400" dirty="0" smtClean="0"/>
              <a:t> </a:t>
            </a:r>
            <a:r>
              <a:rPr lang="en-US" sz="2400" dirty="0" err="1" smtClean="0"/>
              <a:t>tốt</a:t>
            </a:r>
            <a:r>
              <a:rPr lang="en-US" sz="2400" dirty="0" smtClean="0"/>
              <a:t> </a:t>
            </a:r>
            <a:r>
              <a:rPr lang="en-US" sz="2400" dirty="0" err="1" smtClean="0"/>
              <a:t>hơn</a:t>
            </a: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Tham</a:t>
            </a:r>
            <a:r>
              <a:rPr lang="en-US" sz="2400" dirty="0" smtClean="0"/>
              <a:t> </a:t>
            </a:r>
            <a:r>
              <a:rPr lang="en-US" sz="2400" dirty="0" err="1" smtClean="0"/>
              <a:t>gia</a:t>
            </a:r>
            <a:r>
              <a:rPr lang="en-US" sz="2400" dirty="0" smtClean="0"/>
              <a:t>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buổi</a:t>
            </a:r>
            <a:r>
              <a:rPr lang="en-US" sz="2400" dirty="0" smtClean="0"/>
              <a:t> </a:t>
            </a:r>
            <a:r>
              <a:rPr lang="en-US" sz="2400" dirty="0" err="1" smtClean="0"/>
              <a:t>họp</a:t>
            </a:r>
            <a:r>
              <a:rPr lang="en-US" sz="2400" dirty="0" smtClean="0"/>
              <a:t> </a:t>
            </a:r>
            <a:r>
              <a:rPr lang="en-US" sz="2400" dirty="0" err="1" smtClean="0"/>
              <a:t>nhóm</a:t>
            </a:r>
            <a:r>
              <a:rPr lang="en-US" sz="2400" dirty="0" smtClean="0"/>
              <a:t> </a:t>
            </a:r>
            <a:r>
              <a:rPr lang="en-US" sz="2400" dirty="0" err="1" smtClean="0"/>
              <a:t>đầy</a:t>
            </a:r>
            <a:r>
              <a:rPr lang="en-US" sz="2400" dirty="0" smtClean="0"/>
              <a:t> </a:t>
            </a:r>
            <a:r>
              <a:rPr lang="en-US" sz="2400" dirty="0" err="1" smtClean="0"/>
              <a:t>đủ</a:t>
            </a:r>
            <a:r>
              <a:rPr lang="en-US" sz="2400" dirty="0" smtClean="0"/>
              <a:t> </a:t>
            </a:r>
            <a:r>
              <a:rPr lang="en-US" sz="2400" dirty="0" err="1" smtClean="0"/>
              <a:t>để</a:t>
            </a:r>
            <a:r>
              <a:rPr lang="en-US" sz="2400" dirty="0" smtClean="0"/>
              <a:t> </a:t>
            </a:r>
            <a:r>
              <a:rPr lang="en-US" sz="2400" dirty="0" err="1" smtClean="0"/>
              <a:t>nắm</a:t>
            </a:r>
            <a:r>
              <a:rPr lang="en-US" sz="2400" dirty="0" smtClean="0"/>
              <a:t> </a:t>
            </a:r>
            <a:r>
              <a:rPr lang="en-US" sz="2400" dirty="0" err="1" smtClean="0"/>
              <a:t>rõ</a:t>
            </a:r>
            <a:r>
              <a:rPr lang="en-US" sz="2400" dirty="0" smtClean="0"/>
              <a:t> </a:t>
            </a:r>
            <a:r>
              <a:rPr lang="en-US" sz="2400" dirty="0" err="1" smtClean="0"/>
              <a:t>tiến</a:t>
            </a:r>
            <a:r>
              <a:rPr lang="en-US" sz="2400" dirty="0" smtClean="0"/>
              <a:t> </a:t>
            </a:r>
            <a:r>
              <a:rPr lang="en-US" sz="2400" dirty="0" err="1" smtClean="0"/>
              <a:t>độ</a:t>
            </a:r>
            <a:r>
              <a:rPr lang="en-US" sz="2400" dirty="0" smtClean="0"/>
              <a:t> </a:t>
            </a:r>
            <a:r>
              <a:rPr lang="en-US" sz="2400" dirty="0" err="1" smtClean="0"/>
              <a:t>dự</a:t>
            </a:r>
            <a:r>
              <a:rPr lang="en-US" sz="2400" dirty="0" smtClean="0"/>
              <a:t> </a:t>
            </a:r>
            <a:r>
              <a:rPr lang="en-US" sz="2400" dirty="0" err="1" smtClean="0"/>
              <a:t>án</a:t>
            </a: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Tăng</a:t>
            </a:r>
            <a:r>
              <a:rPr lang="en-US" sz="2400" dirty="0" smtClean="0"/>
              <a:t> </a:t>
            </a:r>
            <a:r>
              <a:rPr lang="en-US" sz="2400" dirty="0" err="1" smtClean="0"/>
              <a:t>cường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kĩ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r>
              <a:rPr lang="en-US" sz="2400" dirty="0" smtClean="0"/>
              <a:t> </a:t>
            </a:r>
            <a:r>
              <a:rPr lang="en-US" sz="2400" dirty="0" err="1" smtClean="0"/>
              <a:t>cá</a:t>
            </a:r>
            <a:r>
              <a:rPr lang="en-US" sz="2400" dirty="0" smtClean="0"/>
              <a:t> </a:t>
            </a:r>
            <a:r>
              <a:rPr lang="en-US" sz="2400" dirty="0" err="1" smtClean="0"/>
              <a:t>nhân</a:t>
            </a:r>
            <a:r>
              <a:rPr lang="en-US" sz="2400" dirty="0" smtClean="0"/>
              <a:t> </a:t>
            </a:r>
            <a:r>
              <a:rPr lang="en-US" sz="2400" dirty="0" err="1" smtClean="0"/>
              <a:t>bao</a:t>
            </a:r>
            <a:r>
              <a:rPr lang="en-US" sz="2400" dirty="0" smtClean="0"/>
              <a:t> </a:t>
            </a:r>
            <a:r>
              <a:rPr lang="en-US" sz="2400" dirty="0" err="1" smtClean="0"/>
              <a:t>gồm</a:t>
            </a:r>
            <a:r>
              <a:rPr lang="en-US" sz="2400" dirty="0" smtClean="0"/>
              <a:t> </a:t>
            </a:r>
            <a:r>
              <a:rPr lang="en-US" sz="2400" dirty="0" err="1" smtClean="0"/>
              <a:t>kĩ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r>
              <a:rPr lang="en-US" sz="2400" dirty="0" smtClean="0"/>
              <a:t> </a:t>
            </a: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tình</a:t>
            </a:r>
            <a:r>
              <a:rPr lang="en-US" sz="2400" dirty="0" smtClean="0"/>
              <a:t> </a:t>
            </a:r>
            <a:r>
              <a:rPr lang="en-US" sz="2400" dirty="0" err="1" smtClean="0"/>
              <a:t>huống</a:t>
            </a:r>
            <a:r>
              <a:rPr lang="en-US" sz="2400" dirty="0" smtClean="0"/>
              <a:t>, </a:t>
            </a:r>
            <a:r>
              <a:rPr lang="en-US" sz="2400" dirty="0" err="1" smtClean="0"/>
              <a:t>kỹ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r>
              <a:rPr lang="en-US" sz="2400" dirty="0" smtClean="0"/>
              <a:t> </a:t>
            </a:r>
            <a:r>
              <a:rPr lang="en-US" sz="2400" dirty="0" err="1" smtClean="0"/>
              <a:t>giao</a:t>
            </a:r>
            <a:r>
              <a:rPr lang="en-US" sz="2400" dirty="0" smtClean="0"/>
              <a:t> </a:t>
            </a:r>
            <a:r>
              <a:rPr lang="en-US" sz="2400" dirty="0" err="1" smtClean="0"/>
              <a:t>tiếp</a:t>
            </a:r>
            <a:r>
              <a:rPr lang="en-US" sz="2400" dirty="0" smtClean="0"/>
              <a:t>, </a:t>
            </a:r>
            <a:r>
              <a:rPr lang="en-US" sz="2400" dirty="0" err="1" smtClean="0"/>
              <a:t>kỹ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hiện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đúng</a:t>
            </a:r>
            <a:r>
              <a:rPr lang="en-US" sz="2400" dirty="0" smtClean="0"/>
              <a:t> </a:t>
            </a:r>
            <a:r>
              <a:rPr lang="en-US" sz="2400" dirty="0" err="1" smtClean="0"/>
              <a:t>yêu</a:t>
            </a:r>
            <a:r>
              <a:rPr lang="en-US" sz="2400" dirty="0" smtClean="0"/>
              <a:t> </a:t>
            </a:r>
            <a:r>
              <a:rPr lang="en-US" sz="2400" dirty="0" err="1" smtClean="0"/>
              <a:t>cầu</a:t>
            </a:r>
            <a:r>
              <a:rPr lang="en-US" sz="2400" dirty="0" smtClean="0"/>
              <a:t>,…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Cải</a:t>
            </a:r>
            <a:r>
              <a:rPr lang="en-US" sz="2400" dirty="0" smtClean="0"/>
              <a:t> </a:t>
            </a:r>
            <a:r>
              <a:rPr lang="en-US" sz="2400" dirty="0" err="1" smtClean="0"/>
              <a:t>thiện</a:t>
            </a:r>
            <a:r>
              <a:rPr lang="en-US" sz="2400" dirty="0" smtClean="0"/>
              <a:t> </a:t>
            </a:r>
            <a:r>
              <a:rPr lang="en-US" sz="2400" dirty="0" err="1" smtClean="0"/>
              <a:t>xử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xung</a:t>
            </a:r>
            <a:r>
              <a:rPr lang="en-US" sz="2400" dirty="0" smtClean="0"/>
              <a:t> </a:t>
            </a:r>
            <a:r>
              <a:rPr lang="en-US" sz="2400" dirty="0" err="1" smtClean="0"/>
              <a:t>đột</a:t>
            </a: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Sắp</a:t>
            </a:r>
            <a:r>
              <a:rPr lang="en-US" sz="2400" dirty="0" smtClean="0"/>
              <a:t> </a:t>
            </a:r>
            <a:r>
              <a:rPr lang="en-US" sz="2400" dirty="0" err="1" smtClean="0"/>
              <a:t>xếp</a:t>
            </a:r>
            <a:r>
              <a:rPr lang="en-US" sz="2400" dirty="0" smtClean="0"/>
              <a:t> </a:t>
            </a:r>
            <a:r>
              <a:rPr lang="en-US" sz="2400" dirty="0" err="1" smtClean="0"/>
              <a:t>thời</a:t>
            </a:r>
            <a:r>
              <a:rPr lang="en-US" sz="2400" dirty="0" smtClean="0"/>
              <a:t> </a:t>
            </a:r>
            <a:r>
              <a:rPr lang="en-US" sz="2400" dirty="0" err="1" smtClean="0"/>
              <a:t>gian</a:t>
            </a:r>
            <a:r>
              <a:rPr lang="en-US" sz="2400" dirty="0" smtClean="0"/>
              <a:t> </a:t>
            </a:r>
            <a:r>
              <a:rPr lang="en-US" sz="2400" dirty="0" err="1" smtClean="0"/>
              <a:t>cá</a:t>
            </a:r>
            <a:r>
              <a:rPr lang="en-US" sz="2400" dirty="0" smtClean="0"/>
              <a:t> </a:t>
            </a:r>
            <a:r>
              <a:rPr lang="en-US" sz="2400" dirty="0" err="1" smtClean="0"/>
              <a:t>nhân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</a:t>
            </a:r>
            <a:r>
              <a:rPr lang="en-US" sz="2400" dirty="0" err="1" smtClean="0"/>
              <a:t>lý</a:t>
            </a:r>
            <a:r>
              <a:rPr lang="en-US" sz="2400" dirty="0" smtClean="0"/>
              <a:t>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err="1" smtClean="0"/>
              <a:t>Môi</a:t>
            </a:r>
            <a:r>
              <a:rPr lang="en-US" sz="2400" dirty="0" smtClean="0"/>
              <a:t> </a:t>
            </a:r>
            <a:r>
              <a:rPr lang="en-US" sz="2400" dirty="0" err="1" smtClean="0"/>
              <a:t>trường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làm</a:t>
            </a:r>
            <a:r>
              <a:rPr lang="en-US" sz="2400" dirty="0" smtClean="0"/>
              <a:t> </a:t>
            </a:r>
            <a:r>
              <a:rPr lang="en-US" sz="2400" dirty="0" err="1" smtClean="0"/>
              <a:t>việc</a:t>
            </a:r>
            <a:r>
              <a:rPr lang="en-US" sz="2400" dirty="0" smtClean="0"/>
              <a:t> </a:t>
            </a:r>
            <a:r>
              <a:rPr lang="en-US" sz="2400" dirty="0" err="1" smtClean="0"/>
              <a:t>nên</a:t>
            </a:r>
            <a:r>
              <a:rPr lang="en-US" sz="2400" dirty="0" smtClean="0"/>
              <a:t> </a:t>
            </a:r>
            <a:r>
              <a:rPr lang="en-US" sz="2400" dirty="0" err="1" smtClean="0"/>
              <a:t>có</a:t>
            </a:r>
            <a:r>
              <a:rPr lang="en-US" sz="2400" dirty="0" smtClean="0"/>
              <a:t> </a:t>
            </a:r>
            <a:r>
              <a:rPr lang="en-US" sz="2400" dirty="0" err="1" smtClean="0"/>
              <a:t>điều</a:t>
            </a:r>
            <a:r>
              <a:rPr lang="en-US" sz="2400" dirty="0" smtClean="0"/>
              <a:t> </a:t>
            </a:r>
            <a:r>
              <a:rPr lang="en-US" sz="2400" dirty="0" err="1" smtClean="0"/>
              <a:t>kiện</a:t>
            </a:r>
            <a:r>
              <a:rPr lang="en-US" sz="2400" dirty="0" smtClean="0"/>
              <a:t> </a:t>
            </a:r>
            <a:r>
              <a:rPr lang="en-US" sz="2400" dirty="0" err="1" smtClean="0"/>
              <a:t>tốt</a:t>
            </a:r>
            <a:r>
              <a:rPr lang="en-US" sz="2400" dirty="0" smtClean="0"/>
              <a:t> </a:t>
            </a:r>
            <a:r>
              <a:rPr lang="en-US" sz="2400" dirty="0" err="1" smtClean="0"/>
              <a:t>nhất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9232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ĐÁNH GIÁ CHUNG DỰ ÁN</a:t>
            </a:r>
            <a:endParaRPr lang="en-US" dirty="0"/>
          </a:p>
        </p:txBody>
      </p:sp>
      <p:sp>
        <p:nvSpPr>
          <p:cNvPr id="3" name="AutoShape 4" descr="Image result for proud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Image result for proud mem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8" descr="Image result for proud mem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0" descr="Image result for proud meme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2" descr="Image result for proud meme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4" descr="Image result for proud meme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6" descr="Image result for proud meme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8" descr="Image result for proud meme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14" name="Picture 22" descr="Image result for proud m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1753"/>
            <a:ext cx="8458200" cy="56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Image result for number 90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24545"/>
            <a:ext cx="54864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66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Image result for proud me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2" name="Picture 4" descr="Image result for confused girl mem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13131"/>
            <a:ext cx="4657725" cy="261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mage result for confused math lady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863" y="4286249"/>
            <a:ext cx="3843338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Image result for thanks for paying attention meme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00475" cy="427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Image result for ask questions powerpoint me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75" y="2476500"/>
            <a:ext cx="465772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17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620000" cy="533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Communicate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kênh</a:t>
            </a:r>
            <a:r>
              <a:rPr lang="en-US" sz="2400" dirty="0" smtClean="0"/>
              <a:t> Online </a:t>
            </a:r>
            <a:r>
              <a:rPr lang="en-US" sz="2400" dirty="0" err="1" smtClean="0"/>
              <a:t>và</a:t>
            </a:r>
            <a:r>
              <a:rPr lang="en-US" sz="2400" dirty="0" smtClean="0"/>
              <a:t> Offline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3265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ONLINE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31618" y="19812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Facebook Messenger</a:t>
            </a:r>
            <a:endParaRPr lang="en-US" sz="24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387354"/>
            <a:ext cx="2895600" cy="441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19600" y="198120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Github</a:t>
            </a:r>
            <a:endParaRPr lang="en-US" sz="2400" dirty="0"/>
          </a:p>
        </p:txBody>
      </p:sp>
      <p:pic>
        <p:nvPicPr>
          <p:cNvPr id="9" name="Picture 8" descr="Image result for github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018" y="2447513"/>
            <a:ext cx="5943600" cy="2204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2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620000" cy="533400"/>
          </a:xfrm>
        </p:spPr>
        <p:txBody>
          <a:bodyPr/>
          <a:lstStyle/>
          <a:p>
            <a:r>
              <a:rPr lang="en-US" sz="2400" dirty="0" smtClean="0"/>
              <a:t>Communicate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qua </a:t>
            </a:r>
            <a:r>
              <a:rPr lang="en-US" sz="2400" dirty="0" err="1" smtClean="0"/>
              <a:t>các</a:t>
            </a:r>
            <a:r>
              <a:rPr lang="en-US" sz="2400" dirty="0" smtClean="0"/>
              <a:t> </a:t>
            </a:r>
            <a:r>
              <a:rPr lang="en-US" sz="2400" dirty="0" err="1" smtClean="0"/>
              <a:t>kênh</a:t>
            </a:r>
            <a:r>
              <a:rPr lang="en-US" sz="2400" dirty="0" smtClean="0"/>
              <a:t> Online </a:t>
            </a:r>
            <a:r>
              <a:rPr lang="en-US" sz="2400" dirty="0" err="1" smtClean="0"/>
              <a:t>và</a:t>
            </a:r>
            <a:r>
              <a:rPr lang="en-US" sz="2400" dirty="0" smtClean="0"/>
              <a:t> Offline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63265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OFFLINE: </a:t>
            </a:r>
            <a:r>
              <a:rPr lang="en-US" sz="2400" dirty="0" err="1" smtClean="0"/>
              <a:t>Họp</a:t>
            </a:r>
            <a:r>
              <a:rPr lang="en-US" sz="2400" dirty="0" smtClean="0"/>
              <a:t> </a:t>
            </a:r>
            <a:r>
              <a:rPr lang="en-US" sz="2400" dirty="0" err="1" smtClean="0"/>
              <a:t>nhóm</a:t>
            </a:r>
            <a:endParaRPr lang="en-US" sz="2400" dirty="0"/>
          </a:p>
        </p:txBody>
      </p:sp>
      <p:pic>
        <p:nvPicPr>
          <p:cNvPr id="10" name="Picture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8009"/>
            <a:ext cx="5943600" cy="4457700"/>
          </a:xfrm>
          <a:prstGeom prst="rect">
            <a:avLst/>
          </a:prstGeom>
        </p:spPr>
      </p:pic>
      <p:pic>
        <p:nvPicPr>
          <p:cNvPr id="14340" name="Picture 4" descr="Image result for drinks ic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4473286"/>
            <a:ext cx="2506828" cy="235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money throwing icon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9" y="1863482"/>
            <a:ext cx="2506829" cy="240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9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QUẢN LÝ CẤU HÌNH DỰ 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7620000" cy="5334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2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cụ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38300" y="193489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Github</a:t>
            </a:r>
            <a:endParaRPr lang="en-US" sz="2400" dirty="0" smtClean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54182" y="2590800"/>
            <a:ext cx="7467600" cy="3352800"/>
          </a:xfrm>
          <a:prstGeom prst="rect">
            <a:avLst/>
          </a:prstGeom>
        </p:spPr>
      </p:pic>
      <p:pic>
        <p:nvPicPr>
          <p:cNvPr id="6" name="Picture 5" descr="Image result for github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54082"/>
            <a:ext cx="3429000" cy="1330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86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QUẢN LÝ CẤU HÌNH DỰ 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7620000" cy="5334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2 </a:t>
            </a:r>
            <a:r>
              <a:rPr lang="en-US" sz="2400" dirty="0" err="1" smtClean="0"/>
              <a:t>công</a:t>
            </a:r>
            <a:r>
              <a:rPr lang="en-US" sz="2400" dirty="0" smtClean="0"/>
              <a:t> </a:t>
            </a:r>
            <a:r>
              <a:rPr lang="en-US" sz="2400" dirty="0" err="1" smtClean="0"/>
              <a:t>cụ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898073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Microsoft Project</a:t>
            </a:r>
          </a:p>
        </p:txBody>
      </p:sp>
      <p:pic>
        <p:nvPicPr>
          <p:cNvPr id="6" name="Picture 5" descr="Image result for microsoft project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371600"/>
            <a:ext cx="3505200" cy="10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" y="2372992"/>
            <a:ext cx="8444345" cy="451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PHÁT TRIỂN DỰ ÁN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5334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400" dirty="0" err="1" smtClean="0"/>
              <a:t>Sử</a:t>
            </a:r>
            <a:r>
              <a:rPr lang="en-US" sz="2400" dirty="0" smtClean="0"/>
              <a:t> </a:t>
            </a:r>
            <a:r>
              <a:rPr lang="en-US" sz="2400" dirty="0" err="1" smtClean="0"/>
              <a:t>dụng</a:t>
            </a:r>
            <a:r>
              <a:rPr lang="en-US" sz="2400" dirty="0" smtClean="0"/>
              <a:t> </a:t>
            </a:r>
            <a:r>
              <a:rPr lang="en-US" sz="2400" dirty="0" err="1" smtClean="0"/>
              <a:t>mô</a:t>
            </a:r>
            <a:r>
              <a:rPr lang="en-US" sz="2400" dirty="0" smtClean="0"/>
              <a:t> </a:t>
            </a:r>
            <a:r>
              <a:rPr lang="en-US" sz="2400" dirty="0" err="1" smtClean="0"/>
              <a:t>hình</a:t>
            </a:r>
            <a:r>
              <a:rPr lang="en-US" sz="2400" dirty="0" smtClean="0"/>
              <a:t> SCRUM</a:t>
            </a:r>
            <a:endParaRPr lang="en-US" sz="2400" dirty="0"/>
          </a:p>
        </p:txBody>
      </p:sp>
      <p:pic>
        <p:nvPicPr>
          <p:cNvPr id="4" name="Picture 3" descr="Image result for scrum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09800"/>
            <a:ext cx="5943600" cy="37058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96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PHÁT TRIỂN DỰ ÁN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86200" y="16002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Thu </a:t>
            </a:r>
            <a:r>
              <a:rPr lang="en-US" sz="2400" dirty="0" err="1" smtClean="0"/>
              <a:t>thập</a:t>
            </a:r>
            <a:r>
              <a:rPr lang="en-US" sz="2400" dirty="0" smtClean="0"/>
              <a:t> </a:t>
            </a:r>
            <a:r>
              <a:rPr lang="en-US" sz="2400" dirty="0" err="1" smtClean="0"/>
              <a:t>dữ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thông</a:t>
            </a:r>
            <a:r>
              <a:rPr lang="en-US" sz="2400" dirty="0" smtClean="0"/>
              <a:t> tin </a:t>
            </a:r>
            <a:r>
              <a:rPr lang="en-US" sz="2400" dirty="0" err="1" smtClean="0"/>
              <a:t>đầu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5575" y="3569318"/>
            <a:ext cx="4371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PM </a:t>
            </a:r>
            <a:r>
              <a:rPr lang="en-US" sz="2400" dirty="0" err="1" smtClean="0"/>
              <a:t>lên</a:t>
            </a:r>
            <a:r>
              <a:rPr lang="en-US" sz="2400" dirty="0" smtClean="0"/>
              <a:t> </a:t>
            </a:r>
            <a:r>
              <a:rPr lang="en-US" sz="2400" dirty="0" err="1" smtClean="0"/>
              <a:t>kế</a:t>
            </a:r>
            <a:r>
              <a:rPr lang="en-US" sz="2400" dirty="0" smtClean="0"/>
              <a:t> </a:t>
            </a:r>
            <a:r>
              <a:rPr lang="en-US" sz="2400" dirty="0" err="1" smtClean="0"/>
              <a:t>hoạch</a:t>
            </a:r>
            <a:r>
              <a:rPr lang="en-US" sz="2400" dirty="0" smtClean="0"/>
              <a:t> </a:t>
            </a:r>
            <a:r>
              <a:rPr lang="en-US" sz="2400" dirty="0" err="1" smtClean="0"/>
              <a:t>xác</a:t>
            </a:r>
            <a:r>
              <a:rPr lang="en-US" sz="2400" dirty="0" smtClean="0"/>
              <a:t> </a:t>
            </a:r>
            <a:r>
              <a:rPr lang="en-US" sz="2400" dirty="0" err="1" smtClean="0"/>
              <a:t>định</a:t>
            </a:r>
            <a:r>
              <a:rPr lang="en-US" sz="2400" dirty="0" smtClean="0"/>
              <a:t> </a:t>
            </a:r>
            <a:r>
              <a:rPr lang="en-US" sz="2400" dirty="0" err="1" smtClean="0"/>
              <a:t>hướng</a:t>
            </a:r>
            <a:r>
              <a:rPr lang="en-US" sz="2400" dirty="0" smtClean="0"/>
              <a:t> </a:t>
            </a:r>
            <a:r>
              <a:rPr lang="en-US" sz="2400" dirty="0" err="1" smtClean="0"/>
              <a:t>đi</a:t>
            </a:r>
            <a:r>
              <a:rPr lang="en-US" sz="2400" dirty="0" smtClean="0"/>
              <a:t>, </a:t>
            </a:r>
            <a:r>
              <a:rPr lang="en-US" sz="2400" dirty="0" err="1" smtClean="0"/>
              <a:t>chức</a:t>
            </a:r>
            <a:r>
              <a:rPr lang="en-US" sz="2400" dirty="0" smtClean="0"/>
              <a:t> </a:t>
            </a:r>
            <a:r>
              <a:rPr lang="en-US" sz="2400" dirty="0" err="1" smtClean="0"/>
              <a:t>năng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phạm</a:t>
            </a:r>
            <a:r>
              <a:rPr lang="en-US" sz="2400" dirty="0" smtClean="0"/>
              <a:t> vi </a:t>
            </a:r>
            <a:r>
              <a:rPr lang="en-US" sz="2400" dirty="0" err="1" smtClean="0"/>
              <a:t>dự</a:t>
            </a:r>
            <a:r>
              <a:rPr lang="en-US" sz="2400" dirty="0" smtClean="0"/>
              <a:t> </a:t>
            </a:r>
            <a:r>
              <a:rPr lang="en-US" sz="2400" dirty="0" err="1" smtClean="0"/>
              <a:t>án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43400" y="5347855"/>
            <a:ext cx="3228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Sprint planning meeting</a:t>
            </a:r>
          </a:p>
          <a:p>
            <a:r>
              <a:rPr lang="en-US" sz="2400" dirty="0" err="1" smtClean="0"/>
              <a:t>Xây</a:t>
            </a:r>
            <a:r>
              <a:rPr lang="en-US" sz="2400" dirty="0" smtClean="0"/>
              <a:t> </a:t>
            </a:r>
            <a:r>
              <a:rPr lang="en-US" sz="2400" dirty="0" err="1" smtClean="0"/>
              <a:t>dựng</a:t>
            </a:r>
            <a:r>
              <a:rPr lang="en-US" sz="2400" dirty="0" smtClean="0"/>
              <a:t> Sprint backlog</a:t>
            </a:r>
            <a:endParaRPr lang="en-US" sz="2400" dirty="0"/>
          </a:p>
        </p:txBody>
      </p:sp>
      <p:sp>
        <p:nvSpPr>
          <p:cNvPr id="10" name="AutoShape 2" descr="Image result for product own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4" descr="Image result for product own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6" name="Picture 6" descr="Image result for product own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1"/>
            <a:ext cx="3505200" cy="183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8" descr="Image result for direction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473" y="2431197"/>
            <a:ext cx="206692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51" name="Picture 11" descr="Image result for sprint backlog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551506"/>
            <a:ext cx="2306493" cy="230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8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544</TotalTime>
  <Words>1332</Words>
  <Application>Microsoft Office PowerPoint</Application>
  <PresentationFormat>On-screen Show (4:3)</PresentationFormat>
  <Paragraphs>322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Adjacency</vt:lpstr>
      <vt:lpstr>QUẢN TRỊ DỰ ÁN CÔNG NGHỆ THÔNG TIN</vt:lpstr>
      <vt:lpstr>NỘI DUNG</vt:lpstr>
      <vt:lpstr>CƠ CẤU TỔ CHỨC</vt:lpstr>
      <vt:lpstr>COMMUNICATION</vt:lpstr>
      <vt:lpstr>COMMUNICATION</vt:lpstr>
      <vt:lpstr>QUẢN LÝ CẤU HÌNH DỰ ÁN</vt:lpstr>
      <vt:lpstr>QUẢN LÝ CẤU HÌNH DỰ ÁN</vt:lpstr>
      <vt:lpstr>PHÁT TRIỂN DỰ ÁN</vt:lpstr>
      <vt:lpstr>PHÁT TRIỂN DỰ ÁN</vt:lpstr>
      <vt:lpstr>PHÁT TRIỂN DỰ ÁN</vt:lpstr>
      <vt:lpstr>PHÁT TRIỂN DỰ ÁN</vt:lpstr>
      <vt:lpstr>PHÁT TRIỂN DỰ ÁN</vt:lpstr>
      <vt:lpstr>TRACKING TIẾN ĐỘ VÀ ACTUAL DURATION</vt:lpstr>
      <vt:lpstr>CHI PHÍ</vt:lpstr>
      <vt:lpstr>THỐNG KÊ EFFORT</vt:lpstr>
      <vt:lpstr>THỐNG KÊ EFFORT</vt:lpstr>
      <vt:lpstr>THỐNG KÊ EFFORT</vt:lpstr>
      <vt:lpstr>ĐÁNH GIÁ CHẤT LƯỢNG</vt:lpstr>
      <vt:lpstr>ĐÁNH GIÁ CHẤT LƯỢNG</vt:lpstr>
      <vt:lpstr>ĐÁNH GIÁ CHẤT LƯỢNG</vt:lpstr>
      <vt:lpstr>ĐÁNH GIÁ CHẤT LƯỢNG</vt:lpstr>
      <vt:lpstr>ĐÁNH GIÁ CHẤT LƯỢNG</vt:lpstr>
      <vt:lpstr>ĐÁNH GIÁ CHẤT LƯỢNG</vt:lpstr>
      <vt:lpstr>ĐÁNH GIÁ CHẤT LƯỢNG</vt:lpstr>
      <vt:lpstr>ĐÁNH GIÁ CHẤT LƯỢNG</vt:lpstr>
      <vt:lpstr>ĐẢM BẢO CHẤT LƯỢNG</vt:lpstr>
      <vt:lpstr>TIẾN ĐỘ DỰ ÁN</vt:lpstr>
      <vt:lpstr>ĐÁNH GIÁ MEMBERS</vt:lpstr>
      <vt:lpstr>RỦI RO VÀ GIẢI PHÁP</vt:lpstr>
      <vt:lpstr>BÀI HỌC KINH NGHIỆM</vt:lpstr>
      <vt:lpstr>ĐÁNH GIÁ CHUNG DỰ ÁN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TRỊ DỰ ÁN CÔNG NGHỆ THÔNG TIN</dc:title>
  <dc:creator>Huy Pham</dc:creator>
  <cp:lastModifiedBy>Huy Pham</cp:lastModifiedBy>
  <cp:revision>69</cp:revision>
  <dcterms:created xsi:type="dcterms:W3CDTF">2019-11-24T08:30:24Z</dcterms:created>
  <dcterms:modified xsi:type="dcterms:W3CDTF">2019-11-25T02:30:08Z</dcterms:modified>
</cp:coreProperties>
</file>